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3"/>
  </p:notesMasterIdLst>
  <p:sldIdLst>
    <p:sldId id="262" r:id="rId2"/>
    <p:sldId id="272" r:id="rId3"/>
    <p:sldId id="299" r:id="rId4"/>
    <p:sldId id="313" r:id="rId5"/>
    <p:sldId id="310" r:id="rId6"/>
    <p:sldId id="291" r:id="rId7"/>
    <p:sldId id="312" r:id="rId8"/>
    <p:sldId id="292" r:id="rId9"/>
    <p:sldId id="282" r:id="rId10"/>
    <p:sldId id="315" r:id="rId11"/>
    <p:sldId id="316" r:id="rId12"/>
    <p:sldId id="281" r:id="rId13"/>
    <p:sldId id="294" r:id="rId14"/>
    <p:sldId id="280" r:id="rId15"/>
    <p:sldId id="295" r:id="rId16"/>
    <p:sldId id="311" r:id="rId17"/>
    <p:sldId id="296" r:id="rId18"/>
    <p:sldId id="318" r:id="rId19"/>
    <p:sldId id="321" r:id="rId20"/>
    <p:sldId id="317" r:id="rId21"/>
    <p:sldId id="322" r:id="rId22"/>
    <p:sldId id="319" r:id="rId23"/>
    <p:sldId id="301" r:id="rId24"/>
    <p:sldId id="320" r:id="rId25"/>
    <p:sldId id="303" r:id="rId26"/>
    <p:sldId id="300" r:id="rId27"/>
    <p:sldId id="305" r:id="rId28"/>
    <p:sldId id="269" r:id="rId29"/>
    <p:sldId id="270" r:id="rId30"/>
    <p:sldId id="271" r:id="rId31"/>
    <p:sldId id="298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10" autoAdjust="0"/>
  </p:normalViewPr>
  <p:slideViewPr>
    <p:cSldViewPr snapToGrid="0" snapToObjects="1">
      <p:cViewPr>
        <p:scale>
          <a:sx n="95" d="100"/>
          <a:sy n="95" d="100"/>
        </p:scale>
        <p:origin x="-85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04D10D-9876-BE44-ABFD-6CB066C4A5E1}" type="datetimeFigureOut">
              <a:rPr lang="en-US" smtClean="0"/>
              <a:t>2/21/2011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960EA5-BBC9-F64D-B260-6FE64DE41F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797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60EA5-BBC9-F64D-B260-6FE64DE41F37}" type="slidenum">
              <a:rPr lang="en-US" smtClean="0"/>
              <a:t>28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3900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208929"/>
            <a:ext cx="5458968" cy="10486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257800"/>
            <a:ext cx="5458968" cy="62179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90525"/>
            <a:ext cx="5504688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2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3D72BDCD-4873-8C46-8B5F-ADF8DE22E99E}" type="datetimeFigureOut">
              <a:rPr lang="en-US" smtClean="0"/>
              <a:t>2/21/2011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8688" y="6356350"/>
            <a:ext cx="4736592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398A00D8-2122-DA40-A50D-A516D8CEAAC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2BDCD-4873-8C46-8B5F-ADF8DE22E99E}" type="datetimeFigureOut">
              <a:rPr lang="en-US" smtClean="0"/>
              <a:t>2/21/2011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A00D8-2122-DA40-A50D-A516D8CEAAC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2BDCD-4873-8C46-8B5F-ADF8DE22E99E}" type="datetimeFigureOut">
              <a:rPr lang="en-US" smtClean="0"/>
              <a:t>2/21/2011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A00D8-2122-DA40-A50D-A516D8CEAAC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2BDCD-4873-8C46-8B5F-ADF8DE22E99E}" type="datetimeFigureOut">
              <a:rPr lang="en-US" smtClean="0"/>
              <a:t>2/21/2011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A00D8-2122-DA40-A50D-A516D8CEAAC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2BDCD-4873-8C46-8B5F-ADF8DE22E99E}" type="datetimeFigureOut">
              <a:rPr lang="en-US" smtClean="0"/>
              <a:t>2/21/2011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A00D8-2122-DA40-A50D-A516D8CEAAC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052" y="990600"/>
            <a:ext cx="356616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2BDCD-4873-8C46-8B5F-ADF8DE22E99E}" type="datetimeFigureOut">
              <a:rPr lang="en-US" smtClean="0"/>
              <a:t>2/21/2011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A00D8-2122-DA40-A50D-A516D8CEAAC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46811" y="268288"/>
            <a:ext cx="4114800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1365" y="6124014"/>
            <a:ext cx="1752600" cy="365125"/>
          </a:xfrm>
        </p:spPr>
        <p:txBody>
          <a:bodyPr/>
          <a:lstStyle>
            <a:lvl1pPr algn="l">
              <a:defRPr/>
            </a:lvl1pPr>
          </a:lstStyle>
          <a:p>
            <a:fld id="{3D72BDCD-4873-8C46-8B5F-ADF8DE22E99E}" type="datetimeFigureOut">
              <a:rPr lang="en-US" smtClean="0"/>
              <a:t>2/21/2011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386378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A00D8-2122-DA40-A50D-A516D8CEAAC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60258" y="990600"/>
            <a:ext cx="4096512" cy="561181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16775" y="268288"/>
            <a:ext cx="1639457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6858000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2BDCD-4873-8C46-8B5F-ADF8DE22E99E}" type="datetimeFigureOut">
              <a:rPr lang="en-US" smtClean="0"/>
              <a:t>2/21/2011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A00D8-2122-DA40-A50D-A516D8CEAAC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35471" y="268288"/>
            <a:ext cx="720761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3006726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2BDCD-4873-8C46-8B5F-ADF8DE22E99E}" type="datetimeFigureOut">
              <a:rPr lang="en-US" smtClean="0"/>
              <a:t>2/21/2011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A00D8-2122-DA40-A50D-A516D8CEAAC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352800" y="268288"/>
            <a:ext cx="47019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7505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2BDCD-4873-8C46-8B5F-ADF8DE22E99E}" type="datetimeFigureOut">
              <a:rPr lang="en-US" smtClean="0"/>
              <a:t>2/21/2011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A00D8-2122-DA40-A50D-A516D8CEAAC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799" y="1035424"/>
            <a:ext cx="1322295" cy="5090739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5424"/>
            <a:ext cx="6019800" cy="51097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2BDCD-4873-8C46-8B5F-ADF8DE22E99E}" type="datetimeFigureOut">
              <a:rPr lang="en-US" smtClean="0"/>
              <a:t>2/21/2011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A00D8-2122-DA40-A50D-A516D8CEAAC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3D72BDCD-4873-8C46-8B5F-ADF8DE22E99E}" type="datetimeFigureOut">
              <a:rPr lang="en-US" smtClean="0"/>
              <a:t>2/21/2011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A00D8-2122-DA40-A50D-A516D8CEAAC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2560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4171950"/>
            <a:ext cx="5457919" cy="1085850"/>
          </a:xfr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5257799"/>
            <a:ext cx="5457918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89965"/>
            <a:ext cx="5499847" cy="365125"/>
          </a:xfr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fld id="{3D72BDCD-4873-8C46-8B5F-ADF8DE22E99E}" type="datetimeFigureOut">
              <a:rPr lang="en-US" smtClean="0"/>
              <a:t>2/21/2011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3847" y="6356350"/>
            <a:ext cx="473411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5459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398A00D8-2122-DA40-A50D-A516D8CEAAC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0" y="2877671"/>
            <a:ext cx="5646867" cy="12801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10" name="Rectangle 9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914400"/>
            <a:ext cx="650837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3" y="2209800"/>
            <a:ext cx="6508377" cy="3916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3D72BDCD-4873-8C46-8B5F-ADF8DE22E99E}" type="datetimeFigureOut">
              <a:rPr lang="en-US" smtClean="0"/>
              <a:t>2/21/2011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8423" y="6356350"/>
            <a:ext cx="492685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1694" y="361016"/>
            <a:ext cx="506506" cy="365125"/>
          </a:xfrm>
        </p:spPr>
        <p:txBody>
          <a:bodyPr/>
          <a:lstStyle/>
          <a:p>
            <a:fld id="{398A00D8-2122-DA40-A50D-A516D8CEAAC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976718"/>
            <a:ext cx="1645920" cy="46257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58952" y="268288"/>
            <a:ext cx="1099073" cy="6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3429000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1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356350"/>
            <a:ext cx="1622612" cy="365125"/>
          </a:xfrm>
        </p:spPr>
        <p:txBody>
          <a:bodyPr/>
          <a:lstStyle/>
          <a:p>
            <a:fld id="{3D72BDCD-4873-8C46-8B5F-ADF8DE22E99E}" type="datetimeFigureOut">
              <a:rPr lang="en-US" smtClean="0"/>
              <a:t>2/21/2011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531158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A00D8-2122-DA40-A50D-A516D8CEAAC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4773706"/>
            <a:ext cx="2971800" cy="1844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3429001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1212" y="6104965"/>
            <a:ext cx="506506" cy="365125"/>
          </a:xfrm>
        </p:spPr>
        <p:txBody>
          <a:bodyPr/>
          <a:lstStyle/>
          <a:p>
            <a:fld id="{398A00D8-2122-DA40-A50D-A516D8CEAAC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4" y="268288"/>
            <a:ext cx="2971800" cy="44386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244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2BDCD-4873-8C46-8B5F-ADF8DE22E99E}" type="datetimeFigureOut">
              <a:rPr lang="en-US" smtClean="0"/>
              <a:t>2/21/2011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A00D8-2122-DA40-A50D-A516D8CEAAC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883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1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391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2BDCD-4873-8C46-8B5F-ADF8DE22E99E}" type="datetimeFigureOut">
              <a:rPr lang="en-US" smtClean="0"/>
              <a:t>2/21/2011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A00D8-2122-DA40-A50D-A516D8CEAAC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214562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2BDCD-4873-8C46-8B5F-ADF8DE22E99E}" type="datetimeFigureOut">
              <a:rPr lang="en-US" smtClean="0"/>
              <a:t>2/21/2011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A00D8-2122-DA40-A50D-A516D8CEAAC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199" y="4224973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209800"/>
            <a:ext cx="6508377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3D72BDCD-4873-8C46-8B5F-ADF8DE22E99E}" type="datetimeFigureOut">
              <a:rPr lang="en-US" smtClean="0"/>
              <a:t>2/21/2011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6494" y="361016"/>
            <a:ext cx="506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 b="1">
                <a:solidFill>
                  <a:schemeClr val="bg1"/>
                </a:solidFill>
              </a:defRPr>
            </a:lvl1pPr>
          </a:lstStyle>
          <a:p>
            <a:fld id="{398A00D8-2122-DA40-A50D-A516D8CEAAC9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EXHIBIT%20-%20H.pdf" TargetMode="Externa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EXHIBIT%20-%20H.pdf" TargetMode="Externa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EXHIBIT%20-%20I.pdf" TargetMode="Externa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EXHIBIT%20-%20J.pdf" TargetMode="Externa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EXHIBIT%20-%20K.pdf" TargetMode="Externa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EXHIBIT%20-%20L.pdf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EXHIBIT%20-%20M.pdf" TargetMode="Externa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EXHIBIT%20-%20N.pdf" TargetMode="Externa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EXHIBIT%20-%20O.pdf" TargetMode="Externa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EXHIBIT%20-%20P.pdf" TargetMode="Externa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tinyurl.com/69amgqb" TargetMode="Externa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EXHIBIT%20-%20E.pdf" TargetMode="Externa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EXHIBIT%20-%20E.pdf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EXHIBIT%20-%20F.pdf" TargetMode="Externa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Marie McDonnell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257800"/>
            <a:ext cx="5458968" cy="1105736"/>
          </a:xfrm>
        </p:spPr>
        <p:txBody>
          <a:bodyPr>
            <a:normAutofit/>
          </a:bodyPr>
          <a:lstStyle/>
          <a:p>
            <a:r>
              <a:rPr lang="en-US" sz="2571" dirty="0" smtClean="0">
                <a:solidFill>
                  <a:schemeClr val="tx1"/>
                </a:solidFill>
              </a:rPr>
              <a:t>McDonnell Property Analytics</a:t>
            </a:r>
          </a:p>
          <a:p>
            <a:endParaRPr lang="en-US" sz="2571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pic>
        <p:nvPicPr>
          <p:cNvPr id="4" name="Picture 3" descr="Screen shot 2011-02-19 at 8.59.45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740" y="436584"/>
            <a:ext cx="2551465" cy="23813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3740" y="3122234"/>
            <a:ext cx="25514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Las Vegas</a:t>
            </a:r>
          </a:p>
          <a:p>
            <a:pPr algn="ctr"/>
            <a:r>
              <a:rPr lang="en-US" dirty="0" smtClean="0"/>
              <a:t>February 21, 2011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780" y="1084844"/>
            <a:ext cx="6435467" cy="506037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dirty="0" smtClean="0"/>
              <a:t> </a:t>
            </a:r>
          </a:p>
          <a:p>
            <a:pPr algn="ctr"/>
            <a:r>
              <a:rPr lang="en-US" sz="3600" dirty="0" smtClean="0">
                <a:hlinkClick r:id="rId2" action="ppaction://hlinkfile"/>
              </a:rPr>
              <a:t>Exhibit H</a:t>
            </a:r>
            <a:endParaRPr lang="en-US" sz="3600" dirty="0" smtClean="0"/>
          </a:p>
          <a:p>
            <a:pPr algn="l">
              <a:buFont typeface="Wingdings" charset="2"/>
              <a:buChar char="§"/>
            </a:pPr>
            <a:r>
              <a:rPr lang="en-US" sz="3600" dirty="0" smtClean="0"/>
              <a:t>  </a:t>
            </a:r>
            <a:r>
              <a:rPr lang="en-US" sz="3600" dirty="0" smtClean="0">
                <a:solidFill>
                  <a:schemeClr val="tx1"/>
                </a:solidFill>
              </a:rPr>
              <a:t>Note Loan #00000131128</a:t>
            </a:r>
            <a:endParaRPr lang="en-US" sz="3600" dirty="0" smtClean="0">
              <a:solidFill>
                <a:schemeClr val="tx1"/>
              </a:solidFill>
            </a:endParaRPr>
          </a:p>
          <a:p>
            <a:pPr algn="l">
              <a:buFont typeface="Wingdings" charset="2"/>
              <a:buChar char="§"/>
            </a:pPr>
            <a:r>
              <a:rPr lang="en-US" sz="3600" dirty="0" smtClean="0">
                <a:solidFill>
                  <a:schemeClr val="tx1"/>
                </a:solidFill>
              </a:rPr>
              <a:t>  </a:t>
            </a:r>
            <a:r>
              <a:rPr lang="en-US" sz="3600" dirty="0" smtClean="0">
                <a:solidFill>
                  <a:schemeClr val="tx1"/>
                </a:solidFill>
              </a:rPr>
              <a:t>Allonge #1 – No Loan #</a:t>
            </a:r>
          </a:p>
          <a:p>
            <a:pPr algn="l">
              <a:buFont typeface="Wingdings" charset="2"/>
              <a:buChar char="§"/>
            </a:pPr>
            <a:r>
              <a:rPr lang="en-US" sz="3600" dirty="0" smtClean="0">
                <a:solidFill>
                  <a:schemeClr val="tx1"/>
                </a:solidFill>
              </a:rPr>
              <a:t> Assignment #1 – 12/2/05</a:t>
            </a:r>
          </a:p>
          <a:p>
            <a:pPr lvl="1">
              <a:buFont typeface="Wingdings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Handwritten Loan # 831058693</a:t>
            </a:r>
            <a:endParaRPr lang="en-US" sz="3300" dirty="0" smtClean="0">
              <a:solidFill>
                <a:schemeClr val="tx1"/>
              </a:solidFill>
            </a:endParaRPr>
          </a:p>
          <a:p>
            <a:pPr algn="l">
              <a:buFont typeface="Wingdings" charset="2"/>
              <a:buChar char="§"/>
            </a:pPr>
            <a:r>
              <a:rPr lang="en-US" sz="3600" dirty="0" smtClean="0">
                <a:solidFill>
                  <a:schemeClr val="tx1"/>
                </a:solidFill>
              </a:rPr>
              <a:t> Allonge #2 – 12/1/05</a:t>
            </a:r>
          </a:p>
          <a:p>
            <a:pPr lvl="1">
              <a:buFont typeface="Wingdings" charset="2"/>
              <a:buChar char="§"/>
            </a:pPr>
            <a:r>
              <a:rPr lang="en-US" sz="2800" dirty="0" smtClean="0">
                <a:solidFill>
                  <a:schemeClr val="tx1"/>
                </a:solidFill>
              </a:rPr>
              <a:t> Typed Loan </a:t>
            </a:r>
            <a:r>
              <a:rPr lang="en-US" sz="2800" dirty="0">
                <a:solidFill>
                  <a:schemeClr val="tx1"/>
                </a:solidFill>
              </a:rPr>
              <a:t># 831058693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60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780" y="1084844"/>
            <a:ext cx="6745242" cy="506037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dirty="0" smtClean="0"/>
              <a:t> </a:t>
            </a:r>
          </a:p>
          <a:p>
            <a:pPr algn="ctr"/>
            <a:r>
              <a:rPr lang="en-US" sz="3600" dirty="0" smtClean="0">
                <a:hlinkClick r:id="rId2" action="ppaction://hlinkfile"/>
              </a:rPr>
              <a:t>Exhibit H</a:t>
            </a:r>
            <a:endParaRPr lang="en-US" sz="3600" dirty="0" smtClean="0"/>
          </a:p>
          <a:p>
            <a:pPr algn="l">
              <a:buFont typeface="Wingdings" charset="2"/>
              <a:buChar char="§"/>
            </a:pPr>
            <a:r>
              <a:rPr lang="en-US" sz="3600" dirty="0" smtClean="0"/>
              <a:t> </a:t>
            </a:r>
            <a:r>
              <a:rPr lang="en-US" sz="3600" dirty="0" smtClean="0">
                <a:solidFill>
                  <a:schemeClr val="tx1"/>
                </a:solidFill>
              </a:rPr>
              <a:t>Assignment #2 – 1/23/06</a:t>
            </a:r>
          </a:p>
          <a:p>
            <a:pPr algn="l">
              <a:buFont typeface="Wingdings" charset="2"/>
              <a:buChar char="§"/>
            </a:pP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smtClean="0">
                <a:solidFill>
                  <a:schemeClr val="tx1"/>
                </a:solidFill>
              </a:rPr>
              <a:t>Infamous Blank Assignment</a:t>
            </a:r>
            <a:endParaRPr lang="en-US" sz="3600" dirty="0" smtClean="0">
              <a:solidFill>
                <a:schemeClr val="tx1"/>
              </a:solidFill>
            </a:endParaRPr>
          </a:p>
          <a:p>
            <a:pPr lvl="1">
              <a:buFont typeface="Wingdings" charset="2"/>
              <a:buChar char="§"/>
            </a:pPr>
            <a:r>
              <a:rPr lang="en-US" sz="2800" dirty="0" smtClean="0">
                <a:solidFill>
                  <a:schemeClr val="tx1"/>
                </a:solidFill>
              </a:rPr>
              <a:t> Typed Loan </a:t>
            </a:r>
            <a:r>
              <a:rPr lang="en-US" sz="2800" dirty="0">
                <a:solidFill>
                  <a:schemeClr val="tx1"/>
                </a:solidFill>
              </a:rPr>
              <a:t># </a:t>
            </a:r>
            <a:r>
              <a:rPr lang="en-US" sz="2800" dirty="0" smtClean="0">
                <a:solidFill>
                  <a:schemeClr val="tx1"/>
                </a:solidFill>
              </a:rPr>
              <a:t>831058693</a:t>
            </a:r>
          </a:p>
          <a:p>
            <a:pPr lvl="1">
              <a:buFont typeface="Wingdings" charset="2"/>
              <a:buChar char="§"/>
            </a:pPr>
            <a:r>
              <a:rPr lang="en-US" sz="2800" dirty="0" smtClean="0">
                <a:solidFill>
                  <a:schemeClr val="tx1"/>
                </a:solidFill>
              </a:rPr>
              <a:t> Typed Servicing # 0015283807</a:t>
            </a:r>
          </a:p>
          <a:p>
            <a:pPr algn="l">
              <a:buFont typeface="Wingdings" charset="2"/>
              <a:buChar char="§"/>
            </a:pPr>
            <a:r>
              <a:rPr lang="en-US" sz="3600" dirty="0" smtClean="0">
                <a:solidFill>
                  <a:schemeClr val="tx1"/>
                </a:solidFill>
              </a:rPr>
              <a:t> Supplemental Materials</a:t>
            </a:r>
          </a:p>
          <a:p>
            <a:pPr algn="l">
              <a:buFont typeface="Wingdings" charset="2"/>
              <a:buChar char="§"/>
            </a:pPr>
            <a:r>
              <a:rPr lang="en-US" sz="3600" dirty="0" smtClean="0">
                <a:solidFill>
                  <a:schemeClr val="tx1"/>
                </a:solidFill>
              </a:rPr>
              <a:t> Recorded Mortgage</a:t>
            </a:r>
          </a:p>
          <a:p>
            <a:pPr lvl="1">
              <a:buFont typeface="Wingdings" charset="2"/>
              <a:buChar char="§"/>
            </a:pPr>
            <a:r>
              <a:rPr lang="en-US" sz="3800" dirty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Handwritten Loan # </a:t>
            </a:r>
            <a:r>
              <a:rPr lang="en-US" sz="2800" dirty="0" smtClean="0">
                <a:solidFill>
                  <a:schemeClr val="tx1"/>
                </a:solidFill>
              </a:rPr>
              <a:t>831058693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87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951002"/>
          </a:xfrm>
        </p:spPr>
        <p:txBody>
          <a:bodyPr/>
          <a:lstStyle/>
          <a:p>
            <a:r>
              <a:rPr lang="en-US" i="1" dirty="0" smtClean="0">
                <a:solidFill>
                  <a:schemeClr val="tx2"/>
                </a:solidFill>
              </a:rPr>
              <a:t> </a:t>
            </a:r>
            <a:endParaRPr lang="en-US" i="1" dirty="0">
              <a:solidFill>
                <a:schemeClr val="tx2"/>
              </a:solidFill>
            </a:endParaRPr>
          </a:p>
        </p:txBody>
      </p:sp>
      <p:pic>
        <p:nvPicPr>
          <p:cNvPr id="4" name="Picture 3" descr="Screen shot 2011-02-19 at 8.48.38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938" y="2978150"/>
            <a:ext cx="7010400" cy="73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780" y="1084844"/>
            <a:ext cx="6435467" cy="506037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 </a:t>
            </a:r>
          </a:p>
          <a:p>
            <a:pPr algn="ctr"/>
            <a:r>
              <a:rPr lang="en-US" sz="3600" dirty="0" smtClean="0">
                <a:hlinkClick r:id="rId2" action="ppaction://hlinkfile"/>
              </a:rPr>
              <a:t>Exhibit I</a:t>
            </a:r>
            <a:endParaRPr lang="en-US" sz="3600" dirty="0" smtClean="0"/>
          </a:p>
          <a:p>
            <a:pPr algn="l">
              <a:buFont typeface="Wingdings" charset="2"/>
              <a:buChar char="§"/>
            </a:pPr>
            <a:r>
              <a:rPr lang="en-US" sz="3600" dirty="0" smtClean="0"/>
              <a:t> </a:t>
            </a:r>
            <a:r>
              <a:rPr lang="en-US" sz="3600" dirty="0" smtClean="0">
                <a:solidFill>
                  <a:schemeClr val="tx1"/>
                </a:solidFill>
              </a:rPr>
              <a:t>Private Placement</a:t>
            </a:r>
          </a:p>
          <a:p>
            <a:pPr algn="l">
              <a:buFont typeface="Wingdings" charset="2"/>
              <a:buChar char="§"/>
            </a:pP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smtClean="0">
                <a:solidFill>
                  <a:schemeClr val="tx1"/>
                </a:solidFill>
              </a:rPr>
              <a:t>Not Registered w/ SEC</a:t>
            </a:r>
            <a:endParaRPr lang="en-US" sz="3600" dirty="0" smtClean="0">
              <a:solidFill>
                <a:schemeClr val="tx1"/>
              </a:solidFill>
            </a:endParaRPr>
          </a:p>
          <a:p>
            <a:pPr algn="l">
              <a:buFont typeface="Wingdings" charset="2"/>
              <a:buChar char="§"/>
            </a:pPr>
            <a:r>
              <a:rPr lang="en-US" sz="3600" dirty="0" smtClean="0">
                <a:solidFill>
                  <a:schemeClr val="tx1"/>
                </a:solidFill>
              </a:rPr>
              <a:t>  </a:t>
            </a:r>
            <a:r>
              <a:rPr lang="en-US" sz="3600" dirty="0" smtClean="0">
                <a:solidFill>
                  <a:schemeClr val="tx1"/>
                </a:solidFill>
              </a:rPr>
              <a:t>Bloomberg Professional</a:t>
            </a:r>
          </a:p>
          <a:p>
            <a:pPr algn="l">
              <a:buFont typeface="Wingdings" charset="2"/>
              <a:buChar char="§"/>
            </a:pP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smtClean="0">
                <a:solidFill>
                  <a:schemeClr val="tx1"/>
                </a:solidFill>
              </a:rPr>
              <a:t>Ibanez Loan Not In Deal</a:t>
            </a:r>
            <a:endParaRPr lang="en-US" sz="3600" dirty="0" smtClean="0">
              <a:solidFill>
                <a:schemeClr val="tx1"/>
              </a:solidFill>
            </a:endParaRPr>
          </a:p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951002"/>
          </a:xfrm>
        </p:spPr>
        <p:txBody>
          <a:bodyPr/>
          <a:lstStyle/>
          <a:p>
            <a:r>
              <a:rPr lang="en-US" i="1" dirty="0" smtClean="0">
                <a:solidFill>
                  <a:schemeClr val="tx2"/>
                </a:solidFill>
              </a:rPr>
              <a:t> </a:t>
            </a:r>
            <a:endParaRPr lang="en-US" i="1" dirty="0">
              <a:solidFill>
                <a:schemeClr val="tx2"/>
              </a:solidFill>
            </a:endParaRPr>
          </a:p>
        </p:txBody>
      </p:sp>
      <p:pic>
        <p:nvPicPr>
          <p:cNvPr id="5" name="Picture 4" descr="Screen shot 2011-02-19 at 8.48.03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563" y="2990850"/>
            <a:ext cx="7645400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780" y="1084844"/>
            <a:ext cx="6715097" cy="506037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dirty="0" smtClean="0"/>
              <a:t> </a:t>
            </a:r>
          </a:p>
          <a:p>
            <a:pPr algn="ctr"/>
            <a:r>
              <a:rPr lang="en-US" sz="3600" dirty="0" smtClean="0">
                <a:hlinkClick r:id="rId2" action="ppaction://hlinkfile"/>
              </a:rPr>
              <a:t>Exhibit J</a:t>
            </a:r>
            <a:endParaRPr lang="en-US" sz="3600" dirty="0" smtClean="0"/>
          </a:p>
          <a:p>
            <a:pPr algn="l">
              <a:buFont typeface="Wingdings" charset="2"/>
              <a:buChar char="§"/>
            </a:pPr>
            <a:r>
              <a:rPr lang="en-US" sz="3600" dirty="0" smtClean="0"/>
              <a:t> </a:t>
            </a:r>
            <a:r>
              <a:rPr lang="en-US" sz="3600" dirty="0" smtClean="0">
                <a:solidFill>
                  <a:schemeClr val="tx1"/>
                </a:solidFill>
              </a:rPr>
              <a:t>Monthly Periodic Reports</a:t>
            </a:r>
          </a:p>
          <a:p>
            <a:pPr lvl="1">
              <a:buFont typeface="Wingdings" charset="2"/>
              <a:buChar char="§"/>
            </a:pPr>
            <a:r>
              <a:rPr lang="en-US" sz="3800" dirty="0">
                <a:solidFill>
                  <a:schemeClr val="tx1"/>
                </a:solidFill>
              </a:rPr>
              <a:t> </a:t>
            </a:r>
            <a:r>
              <a:rPr lang="en-US" sz="2600" dirty="0" smtClean="0">
                <a:solidFill>
                  <a:schemeClr val="tx1"/>
                </a:solidFill>
              </a:rPr>
              <a:t>New Loan # 0121463913</a:t>
            </a:r>
            <a:endParaRPr lang="en-US" sz="2600" dirty="0" smtClean="0">
              <a:solidFill>
                <a:schemeClr val="tx1"/>
              </a:solidFill>
            </a:endParaRPr>
          </a:p>
          <a:p>
            <a:pPr algn="l">
              <a:buFont typeface="Wingdings" charset="2"/>
              <a:buChar char="§"/>
            </a:pP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smtClean="0">
                <a:solidFill>
                  <a:schemeClr val="tx1"/>
                </a:solidFill>
              </a:rPr>
              <a:t>June 2007 – Foreclosure</a:t>
            </a:r>
          </a:p>
          <a:p>
            <a:pPr algn="l">
              <a:buFont typeface="Wingdings" charset="2"/>
              <a:buChar char="§"/>
            </a:pPr>
            <a:r>
              <a:rPr lang="en-US" sz="3600" dirty="0" smtClean="0">
                <a:solidFill>
                  <a:schemeClr val="tx1"/>
                </a:solidFill>
              </a:rPr>
              <a:t> July 2007 – Foreclosure</a:t>
            </a:r>
          </a:p>
          <a:p>
            <a:pPr algn="l">
              <a:buFont typeface="Wingdings" charset="2"/>
              <a:buChar char="§"/>
            </a:pP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smtClean="0">
                <a:solidFill>
                  <a:schemeClr val="tx1"/>
                </a:solidFill>
              </a:rPr>
              <a:t>August 2007 – REO</a:t>
            </a:r>
          </a:p>
          <a:p>
            <a:pPr algn="l">
              <a:buFont typeface="Wingdings" charset="2"/>
              <a:buChar char="§"/>
            </a:pPr>
            <a:r>
              <a:rPr lang="en-US" sz="3600" dirty="0" smtClean="0">
                <a:solidFill>
                  <a:schemeClr val="tx1"/>
                </a:solidFill>
              </a:rPr>
              <a:t> September 2007 - Liquidated</a:t>
            </a:r>
            <a:endParaRPr lang="en-US" sz="3600" dirty="0" smtClean="0">
              <a:solidFill>
                <a:schemeClr val="tx1"/>
              </a:solidFill>
            </a:endParaRPr>
          </a:p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951002"/>
          </a:xfrm>
        </p:spPr>
        <p:txBody>
          <a:bodyPr/>
          <a:lstStyle/>
          <a:p>
            <a:r>
              <a:rPr lang="en-US" i="1" dirty="0" smtClean="0">
                <a:solidFill>
                  <a:schemeClr val="tx2"/>
                </a:solidFill>
              </a:rPr>
              <a:t> </a:t>
            </a:r>
            <a:endParaRPr lang="en-US" i="1" dirty="0">
              <a:solidFill>
                <a:schemeClr val="tx2"/>
              </a:solidFill>
            </a:endParaRPr>
          </a:p>
        </p:txBody>
      </p:sp>
      <p:pic>
        <p:nvPicPr>
          <p:cNvPr id="4" name="Picture 3" descr="Screen shot 2011-02-19 at 8.46.53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763" y="3116263"/>
            <a:ext cx="70485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6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780" y="1084844"/>
            <a:ext cx="6435467" cy="506037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dirty="0" smtClean="0"/>
              <a:t> </a:t>
            </a:r>
          </a:p>
          <a:p>
            <a:pPr algn="ctr"/>
            <a:r>
              <a:rPr lang="en-US" sz="3600" dirty="0" smtClean="0">
                <a:hlinkClick r:id="rId2" action="ppaction://hlinkfile"/>
              </a:rPr>
              <a:t>Exhibit K</a:t>
            </a:r>
            <a:endParaRPr lang="en-US" sz="3600" dirty="0" smtClean="0"/>
          </a:p>
          <a:p>
            <a:pPr algn="l">
              <a:buFont typeface="Wingdings" charset="2"/>
              <a:buChar char="§"/>
            </a:pPr>
            <a:r>
              <a:rPr lang="en-US" sz="3000" dirty="0" smtClean="0">
                <a:solidFill>
                  <a:schemeClr val="tx1"/>
                </a:solidFill>
              </a:rPr>
              <a:t>12/2/2005  - Ibanez Buys Property</a:t>
            </a:r>
          </a:p>
          <a:p>
            <a:pPr lvl="1">
              <a:buFont typeface="Wingdings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$115,000 + $20,000 Repairs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0" lvl="1">
              <a:spcBef>
                <a:spcPts val="1800"/>
              </a:spcBef>
              <a:buClr>
                <a:schemeClr val="accent1"/>
              </a:buClr>
              <a:buFont typeface="Wingdings" charset="2"/>
              <a:buChar char="§"/>
            </a:pP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3100" dirty="0" smtClean="0">
                <a:solidFill>
                  <a:schemeClr val="tx1"/>
                </a:solidFill>
              </a:rPr>
              <a:t>5/23/2008 </a:t>
            </a:r>
            <a:r>
              <a:rPr lang="en-US" sz="3100" dirty="0">
                <a:solidFill>
                  <a:schemeClr val="tx1"/>
                </a:solidFill>
              </a:rPr>
              <a:t>– U.S. </a:t>
            </a:r>
            <a:r>
              <a:rPr lang="en-US" sz="3100" dirty="0">
                <a:solidFill>
                  <a:schemeClr val="tx1"/>
                </a:solidFill>
              </a:rPr>
              <a:t>Bank F/C Deed</a:t>
            </a:r>
          </a:p>
          <a:p>
            <a:pPr marL="457200" lvl="2">
              <a:spcBef>
                <a:spcPts val="1800"/>
              </a:spcBef>
              <a:buFont typeface="Wingdings" charset="2"/>
              <a:buChar char="§"/>
            </a:pP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$94,350</a:t>
            </a:r>
            <a:endParaRPr lang="en-US" sz="2400" dirty="0">
              <a:solidFill>
                <a:schemeClr val="tx1"/>
              </a:solidFill>
            </a:endParaRPr>
          </a:p>
          <a:p>
            <a:pPr marL="0" lvl="1">
              <a:spcBef>
                <a:spcPts val="1800"/>
              </a:spcBef>
              <a:buClr>
                <a:schemeClr val="accent1"/>
              </a:buClr>
              <a:buFont typeface="Wingdings" charset="2"/>
              <a:buChar char="§"/>
            </a:pPr>
            <a:r>
              <a:rPr lang="en-US" sz="3100" dirty="0" smtClean="0">
                <a:solidFill>
                  <a:schemeClr val="tx1"/>
                </a:solidFill>
              </a:rPr>
              <a:t> 12/15/2008 </a:t>
            </a:r>
            <a:r>
              <a:rPr lang="en-US" sz="3100" dirty="0">
                <a:solidFill>
                  <a:schemeClr val="tx1"/>
                </a:solidFill>
              </a:rPr>
              <a:t>– Blue Spruce Entities </a:t>
            </a:r>
            <a:endParaRPr lang="en-US" sz="3100" dirty="0">
              <a:solidFill>
                <a:schemeClr val="tx1"/>
              </a:solidFill>
            </a:endParaRPr>
          </a:p>
          <a:p>
            <a:pPr marL="457200" lvl="2">
              <a:spcBef>
                <a:spcPts val="1800"/>
              </a:spcBef>
              <a:buFont typeface="Wingdings" charset="2"/>
              <a:buChar char="§"/>
            </a:pP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$0.00</a:t>
            </a:r>
          </a:p>
          <a:p>
            <a:pPr marL="0" lvl="1">
              <a:spcBef>
                <a:spcPts val="1800"/>
              </a:spcBef>
              <a:buClr>
                <a:schemeClr val="accent1"/>
              </a:buClr>
              <a:buFont typeface="Wingdings" charset="2"/>
              <a:buChar char="§"/>
            </a:pPr>
            <a:r>
              <a:rPr lang="en-US" sz="3100" dirty="0" smtClean="0">
                <a:solidFill>
                  <a:schemeClr val="tx1"/>
                </a:solidFill>
              </a:rPr>
              <a:t> 12/15/2008 </a:t>
            </a:r>
            <a:r>
              <a:rPr lang="en-US" sz="3100" dirty="0">
                <a:solidFill>
                  <a:schemeClr val="tx1"/>
                </a:solidFill>
              </a:rPr>
              <a:t>- </a:t>
            </a:r>
            <a:r>
              <a:rPr lang="en-US" sz="3100" dirty="0" err="1">
                <a:solidFill>
                  <a:schemeClr val="tx1"/>
                </a:solidFill>
              </a:rPr>
              <a:t>Homesolutions</a:t>
            </a:r>
            <a:endParaRPr lang="en-US" sz="3100" dirty="0">
              <a:solidFill>
                <a:schemeClr val="tx1"/>
              </a:solidFill>
            </a:endParaRPr>
          </a:p>
          <a:p>
            <a:pPr marL="457200" lvl="2">
              <a:spcBef>
                <a:spcPts val="1800"/>
              </a:spcBef>
              <a:buFont typeface="Wingdings" charset="2"/>
              <a:buChar char="§"/>
            </a:pP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$5,500 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951002"/>
          </a:xfrm>
        </p:spPr>
        <p:txBody>
          <a:bodyPr/>
          <a:lstStyle/>
          <a:p>
            <a:r>
              <a:rPr lang="en-US" i="1" dirty="0" smtClean="0">
                <a:solidFill>
                  <a:schemeClr val="tx2"/>
                </a:solidFill>
              </a:rPr>
              <a:t> </a:t>
            </a:r>
            <a:endParaRPr lang="en-US" i="1" dirty="0">
              <a:solidFill>
                <a:schemeClr val="tx2"/>
              </a:solidFill>
            </a:endParaRPr>
          </a:p>
        </p:txBody>
      </p:sp>
      <p:pic>
        <p:nvPicPr>
          <p:cNvPr id="5" name="Picture 4" descr="Screen shot 2011-02-19 at 8.45.25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682" y="2592473"/>
            <a:ext cx="7590889" cy="140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87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780" y="1084844"/>
            <a:ext cx="6624662" cy="5060370"/>
          </a:xfrm>
        </p:spPr>
        <p:txBody>
          <a:bodyPr>
            <a:normAutofit fontScale="92500"/>
          </a:bodyPr>
          <a:lstStyle/>
          <a:p>
            <a:pPr algn="ctr"/>
            <a:r>
              <a:rPr lang="en-US" dirty="0" smtClean="0"/>
              <a:t> </a:t>
            </a:r>
            <a:r>
              <a:rPr lang="en-US" sz="3600" dirty="0" smtClean="0">
                <a:hlinkClick r:id="rId2" action="ppaction://hlinkfile"/>
              </a:rPr>
              <a:t>Exhibit L</a:t>
            </a:r>
            <a:r>
              <a:rPr lang="en-US" sz="3600" dirty="0" smtClean="0"/>
              <a:t>	</a:t>
            </a:r>
            <a:endParaRPr lang="en-US" sz="3600" dirty="0" smtClean="0"/>
          </a:p>
          <a:p>
            <a:pPr algn="l">
              <a:buFont typeface="Wingdings" charset="2"/>
              <a:buChar char="§"/>
            </a:pP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smtClean="0">
                <a:solidFill>
                  <a:schemeClr val="tx1"/>
                </a:solidFill>
              </a:rPr>
              <a:t>Structure of the Deal</a:t>
            </a:r>
            <a:endParaRPr lang="en-US" sz="3600" dirty="0" smtClean="0">
              <a:solidFill>
                <a:schemeClr val="tx1"/>
              </a:solidFill>
            </a:endParaRPr>
          </a:p>
          <a:p>
            <a:pPr algn="l">
              <a:buFont typeface="Wingdings" charset="2"/>
              <a:buChar char="§"/>
            </a:pP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smtClean="0">
                <a:solidFill>
                  <a:schemeClr val="tx1"/>
                </a:solidFill>
              </a:rPr>
              <a:t>“A” to “D” Assignments </a:t>
            </a:r>
          </a:p>
          <a:p>
            <a:pPr algn="l">
              <a:buFont typeface="Wingdings" charset="2"/>
              <a:buChar char="§"/>
            </a:pPr>
            <a:r>
              <a:rPr lang="en-US" sz="3600" dirty="0" smtClean="0">
                <a:solidFill>
                  <a:schemeClr val="tx1"/>
                </a:solidFill>
              </a:rPr>
              <a:t> Ineffective Powers of Attorney</a:t>
            </a:r>
          </a:p>
          <a:p>
            <a:pPr algn="l">
              <a:buFont typeface="Wingdings" charset="2"/>
              <a:buChar char="§"/>
            </a:pPr>
            <a:r>
              <a:rPr lang="en-US" sz="3600" dirty="0" smtClean="0">
                <a:solidFill>
                  <a:schemeClr val="tx1"/>
                </a:solidFill>
              </a:rPr>
              <a:t> Post-Foreclosure Assignment</a:t>
            </a:r>
            <a:endParaRPr lang="en-US" sz="3600" dirty="0">
              <a:solidFill>
                <a:schemeClr val="tx1"/>
              </a:solidFill>
            </a:endParaRPr>
          </a:p>
          <a:p>
            <a:pPr algn="l">
              <a:buFont typeface="Wingdings" charset="2"/>
              <a:buChar char="§"/>
            </a:pPr>
            <a:r>
              <a:rPr lang="en-US" sz="3600" dirty="0" smtClean="0">
                <a:solidFill>
                  <a:schemeClr val="tx1"/>
                </a:solidFill>
              </a:rPr>
              <a:t> Fatal Break in Chain of Title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53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335" y="158758"/>
            <a:ext cx="6714241" cy="74087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Introduction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5" name="Picture 4" descr="Screen shot 2011-02-19 at 9.04.55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7788" y="6191548"/>
            <a:ext cx="2258964" cy="417161"/>
          </a:xfrm>
          <a:prstGeom prst="rect">
            <a:avLst/>
          </a:prstGeom>
        </p:spPr>
      </p:pic>
      <p:pic>
        <p:nvPicPr>
          <p:cNvPr id="6" name="Picture 5" descr="Screen shot 2011-02-19 at 9.04.45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4287" y="4928727"/>
            <a:ext cx="871411" cy="920923"/>
          </a:xfrm>
          <a:prstGeom prst="rect">
            <a:avLst/>
          </a:prstGeom>
        </p:spPr>
      </p:pic>
      <p:pic>
        <p:nvPicPr>
          <p:cNvPr id="7" name="Picture 6" descr="Screen shot 2011-02-19 at 9.09.51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7073" y="899628"/>
            <a:ext cx="1618902" cy="1099455"/>
          </a:xfrm>
          <a:prstGeom prst="rect">
            <a:avLst/>
          </a:prstGeom>
        </p:spPr>
      </p:pic>
      <p:pic>
        <p:nvPicPr>
          <p:cNvPr id="9" name="Picture 8" descr="Screen shot 2011-02-19 at 9.18.01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3058" y="3034303"/>
            <a:ext cx="2049279" cy="1105488"/>
          </a:xfrm>
          <a:prstGeom prst="rect">
            <a:avLst/>
          </a:prstGeom>
        </p:spPr>
      </p:pic>
      <p:pic>
        <p:nvPicPr>
          <p:cNvPr id="10" name="Picture 9" descr="Screen shot 2011-02-19 at 8.45.45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1822" y="2994879"/>
            <a:ext cx="1529381" cy="1144912"/>
          </a:xfrm>
          <a:prstGeom prst="rect">
            <a:avLst/>
          </a:prstGeom>
        </p:spPr>
      </p:pic>
      <p:pic>
        <p:nvPicPr>
          <p:cNvPr id="11" name="Content Placeholder 3" descr="mcDonnell_logo_greenblue picked.png"/>
          <p:cNvPicPr>
            <a:picLocks noChangeAspect="1"/>
          </p:cNvPicPr>
          <p:nvPr/>
        </p:nvPicPr>
        <p:blipFill>
          <a:blip r:embed="rId7"/>
          <a:srcRect t="-7213" b="-7213"/>
          <a:stretch>
            <a:fillRect/>
          </a:stretch>
        </p:blipFill>
        <p:spPr>
          <a:xfrm>
            <a:off x="3204420" y="2540489"/>
            <a:ext cx="3198638" cy="2388238"/>
          </a:xfrm>
          <a:prstGeom prst="rect">
            <a:avLst/>
          </a:prstGeom>
        </p:spPr>
      </p:pic>
      <p:pic>
        <p:nvPicPr>
          <p:cNvPr id="24" name="Picture 23" descr="Screen shot 2011-02-19 at 9.45.07 PM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850844">
            <a:off x="5650281" y="1545534"/>
            <a:ext cx="1319898" cy="1589555"/>
          </a:xfrm>
          <a:prstGeom prst="rect">
            <a:avLst/>
          </a:prstGeom>
        </p:spPr>
      </p:pic>
      <p:pic>
        <p:nvPicPr>
          <p:cNvPr id="25" name="Picture 24" descr="Screen shot 2011-02-19 at 9.45.07 PM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0584239">
            <a:off x="5909656" y="4223268"/>
            <a:ext cx="1419400" cy="1709385"/>
          </a:xfrm>
          <a:prstGeom prst="rect">
            <a:avLst/>
          </a:prstGeom>
        </p:spPr>
      </p:pic>
      <p:pic>
        <p:nvPicPr>
          <p:cNvPr id="26" name="Picture 25" descr="Screen shot 2011-02-19 at 9.45.07 PM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975467">
            <a:off x="1838815" y="4233878"/>
            <a:ext cx="1319898" cy="1589555"/>
          </a:xfrm>
          <a:prstGeom prst="rect">
            <a:avLst/>
          </a:prstGeom>
        </p:spPr>
      </p:pic>
      <p:pic>
        <p:nvPicPr>
          <p:cNvPr id="27" name="Picture 26" descr="Screen shot 2011-02-19 at 9.45.07 PM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4083641">
            <a:off x="2150370" y="1979475"/>
            <a:ext cx="1319898" cy="15895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951002"/>
          </a:xfrm>
        </p:spPr>
        <p:txBody>
          <a:bodyPr/>
          <a:lstStyle/>
          <a:p>
            <a:r>
              <a:rPr lang="en-US" i="1" dirty="0" smtClean="0">
                <a:solidFill>
                  <a:schemeClr val="tx2"/>
                </a:solidFill>
              </a:rPr>
              <a:t> </a:t>
            </a:r>
            <a:endParaRPr lang="en-US" i="1" dirty="0">
              <a:solidFill>
                <a:schemeClr val="tx2"/>
              </a:solidFill>
            </a:endParaRPr>
          </a:p>
        </p:txBody>
      </p:sp>
      <p:pic>
        <p:nvPicPr>
          <p:cNvPr id="4" name="Picture 3" descr="Screen shot 2011-02-19 at 8.44.45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328" y="2452173"/>
            <a:ext cx="6362700" cy="245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80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780" y="1084844"/>
            <a:ext cx="6435467" cy="506037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dirty="0" smtClean="0"/>
              <a:t> </a:t>
            </a:r>
          </a:p>
          <a:p>
            <a:pPr algn="ctr"/>
            <a:r>
              <a:rPr lang="en-US" sz="3600" dirty="0" smtClean="0">
                <a:hlinkClick r:id="rId2" action="ppaction://hlinkfile"/>
              </a:rPr>
              <a:t>Exhibit M</a:t>
            </a:r>
            <a:endParaRPr lang="en-US" sz="3600" dirty="0" smtClean="0"/>
          </a:p>
          <a:p>
            <a:pPr algn="l">
              <a:buFont typeface="Wingdings" charset="2"/>
              <a:buChar char="§"/>
            </a:pPr>
            <a:r>
              <a:rPr lang="en-US" sz="3600" dirty="0" smtClean="0"/>
              <a:t> </a:t>
            </a:r>
            <a:r>
              <a:rPr lang="en-US" sz="3600" dirty="0" smtClean="0">
                <a:solidFill>
                  <a:schemeClr val="tx1"/>
                </a:solidFill>
              </a:rPr>
              <a:t>Note Loan #231066435</a:t>
            </a:r>
            <a:endParaRPr lang="en-US" sz="3600" dirty="0" smtClean="0">
              <a:solidFill>
                <a:schemeClr val="tx1"/>
              </a:solidFill>
            </a:endParaRPr>
          </a:p>
          <a:p>
            <a:pPr algn="l">
              <a:buFont typeface="Wingdings" charset="2"/>
              <a:buChar char="§"/>
            </a:pPr>
            <a:r>
              <a:rPr lang="en-US" sz="3600" dirty="0" smtClean="0">
                <a:solidFill>
                  <a:schemeClr val="tx1"/>
                </a:solidFill>
              </a:rPr>
              <a:t> Blank Assignment  – 5/26/05</a:t>
            </a:r>
          </a:p>
          <a:p>
            <a:pPr lvl="1">
              <a:buFont typeface="Wingdings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 T</a:t>
            </a:r>
            <a:r>
              <a:rPr lang="en-US" sz="2800" dirty="0" smtClean="0">
                <a:solidFill>
                  <a:schemeClr val="tx1"/>
                </a:solidFill>
              </a:rPr>
              <a:t>yped Loan # 231066435</a:t>
            </a:r>
          </a:p>
          <a:p>
            <a:pPr lvl="1">
              <a:buFont typeface="Wingdings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Typed Servicing # 0016768764</a:t>
            </a:r>
            <a:endParaRPr lang="en-US" sz="3300" dirty="0" smtClean="0">
              <a:solidFill>
                <a:schemeClr val="tx1"/>
              </a:solidFill>
            </a:endParaRPr>
          </a:p>
          <a:p>
            <a:pPr algn="l">
              <a:buFont typeface="Wingdings" charset="2"/>
              <a:buChar char="§"/>
            </a:pPr>
            <a:r>
              <a:rPr lang="en-US" sz="3600" dirty="0" smtClean="0">
                <a:solidFill>
                  <a:schemeClr val="tx1"/>
                </a:solidFill>
              </a:rPr>
              <a:t> Allonge – 5/19/05</a:t>
            </a:r>
          </a:p>
          <a:p>
            <a:pPr lvl="1">
              <a:buFont typeface="Wingdings" charset="2"/>
              <a:buChar char="§"/>
            </a:pP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Typed Loan # 231066435</a:t>
            </a:r>
          </a:p>
          <a:p>
            <a:pPr lvl="1">
              <a:buFont typeface="Wingdings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 Typed Servicing # </a:t>
            </a:r>
            <a:r>
              <a:rPr lang="en-US" sz="2800" dirty="0" smtClean="0">
                <a:solidFill>
                  <a:schemeClr val="tx1"/>
                </a:solidFill>
              </a:rPr>
              <a:t>0016768764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13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951002"/>
          </a:xfrm>
        </p:spPr>
        <p:txBody>
          <a:bodyPr/>
          <a:lstStyle/>
          <a:p>
            <a:r>
              <a:rPr lang="en-US" i="1" dirty="0" smtClean="0">
                <a:solidFill>
                  <a:schemeClr val="tx2"/>
                </a:solidFill>
              </a:rPr>
              <a:t> </a:t>
            </a:r>
            <a:endParaRPr lang="en-US" i="1" dirty="0">
              <a:solidFill>
                <a:schemeClr val="tx2"/>
              </a:solidFill>
            </a:endParaRPr>
          </a:p>
        </p:txBody>
      </p:sp>
      <p:pic>
        <p:nvPicPr>
          <p:cNvPr id="6" name="Picture 5" descr="Screen shot 2011-02-19 at 8.43.36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602" y="2921000"/>
            <a:ext cx="59309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04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780" y="1084844"/>
            <a:ext cx="6624662" cy="506037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dirty="0" smtClean="0"/>
              <a:t> </a:t>
            </a:r>
          </a:p>
          <a:p>
            <a:pPr algn="ctr"/>
            <a:r>
              <a:rPr lang="en-US" sz="3600" dirty="0" smtClean="0">
                <a:hlinkClick r:id="rId2" action="ppaction://hlinkfile"/>
              </a:rPr>
              <a:t>Exhibit N</a:t>
            </a:r>
            <a:endParaRPr lang="en-US" sz="3600" dirty="0" smtClean="0"/>
          </a:p>
          <a:p>
            <a:pPr algn="l">
              <a:buFont typeface="Wingdings" charset="2"/>
              <a:buChar char="§"/>
            </a:pPr>
            <a:r>
              <a:rPr lang="en-US" sz="3600" dirty="0" smtClean="0"/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POA From Wells to Option One</a:t>
            </a:r>
          </a:p>
          <a:p>
            <a:pPr lvl="1">
              <a:buFont typeface="Wingdings" charset="2"/>
              <a:buChar char="§"/>
            </a:pPr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>
                <a:solidFill>
                  <a:schemeClr val="tx1"/>
                </a:solidFill>
              </a:rPr>
              <a:t>Executed 1/5/07</a:t>
            </a:r>
          </a:p>
          <a:p>
            <a:pPr algn="l">
              <a:buFont typeface="Wingdings" charset="2"/>
              <a:buChar char="§"/>
            </a:pP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Ineffective:  Wrong Depositor</a:t>
            </a:r>
          </a:p>
          <a:p>
            <a:pPr lvl="1">
              <a:buFont typeface="Wingdings" charset="2"/>
              <a:buChar char="§"/>
            </a:pPr>
            <a:r>
              <a:rPr lang="en-US" sz="2800" dirty="0" smtClean="0">
                <a:solidFill>
                  <a:schemeClr val="tx1"/>
                </a:solidFill>
              </a:rPr>
              <a:t> Names Option One Acceptance</a:t>
            </a:r>
          </a:p>
          <a:p>
            <a:pPr lvl="1">
              <a:buFont typeface="Wingdings" charset="2"/>
              <a:buChar char="§"/>
            </a:pPr>
            <a:r>
              <a:rPr lang="en-US" sz="2800" dirty="0" smtClean="0">
                <a:solidFill>
                  <a:schemeClr val="tx1"/>
                </a:solidFill>
              </a:rPr>
              <a:t> Should </a:t>
            </a:r>
            <a:r>
              <a:rPr lang="en-US" sz="2800" dirty="0">
                <a:solidFill>
                  <a:schemeClr val="tx1"/>
                </a:solidFill>
              </a:rPr>
              <a:t>be:</a:t>
            </a:r>
          </a:p>
          <a:p>
            <a:pPr lvl="1">
              <a:buFont typeface="Wingdings" charset="2"/>
              <a:buChar char="§"/>
            </a:pPr>
            <a:r>
              <a:rPr lang="en-US" sz="2800" dirty="0" smtClean="0">
                <a:solidFill>
                  <a:schemeClr val="tx1"/>
                </a:solidFill>
              </a:rPr>
              <a:t> Asset Backed Funding Corporation</a:t>
            </a:r>
            <a:endParaRPr lang="en-US" sz="2800" dirty="0">
              <a:solidFill>
                <a:schemeClr val="tx1"/>
              </a:solidFill>
            </a:endParaRPr>
          </a:p>
          <a:p>
            <a:pPr algn="l">
              <a:buFont typeface="Wingdings" charset="2"/>
              <a:buChar char="§"/>
            </a:pP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i="1" u="sng" dirty="0" smtClean="0">
                <a:solidFill>
                  <a:schemeClr val="tx1"/>
                </a:solidFill>
              </a:rPr>
              <a:t>See</a:t>
            </a:r>
            <a:r>
              <a:rPr lang="en-US" sz="3200" dirty="0" smtClean="0">
                <a:solidFill>
                  <a:schemeClr val="tx1"/>
                </a:solidFill>
              </a:rPr>
              <a:t> Deal # 98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48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951002"/>
          </a:xfrm>
        </p:spPr>
        <p:txBody>
          <a:bodyPr/>
          <a:lstStyle/>
          <a:p>
            <a:r>
              <a:rPr lang="en-US" i="1" dirty="0" smtClean="0">
                <a:solidFill>
                  <a:schemeClr val="tx2"/>
                </a:solidFill>
              </a:rPr>
              <a:t> </a:t>
            </a:r>
            <a:endParaRPr lang="en-US" i="1" dirty="0">
              <a:solidFill>
                <a:schemeClr val="tx2"/>
              </a:solidFill>
            </a:endParaRPr>
          </a:p>
        </p:txBody>
      </p:sp>
      <p:pic>
        <p:nvPicPr>
          <p:cNvPr id="5" name="Picture 4" descr="Screen shot 2011-02-19 at 8.41.46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402" y="3022600"/>
            <a:ext cx="7708900" cy="59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5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780" y="1084844"/>
            <a:ext cx="6885919" cy="506037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dirty="0" smtClean="0"/>
              <a:t> </a:t>
            </a:r>
          </a:p>
          <a:p>
            <a:pPr algn="ctr"/>
            <a:r>
              <a:rPr lang="en-US" sz="3600" dirty="0" smtClean="0">
                <a:hlinkClick r:id="rId2" action="ppaction://hlinkfile"/>
              </a:rPr>
              <a:t>Exhibit O</a:t>
            </a:r>
            <a:endParaRPr lang="en-US" sz="3600" dirty="0" smtClean="0"/>
          </a:p>
          <a:p>
            <a:pPr algn="l">
              <a:buFont typeface="Wingdings" charset="2"/>
              <a:buChar char="§"/>
            </a:pPr>
            <a:r>
              <a:rPr lang="en-US" sz="3600" dirty="0" smtClean="0"/>
              <a:t> </a:t>
            </a:r>
            <a:r>
              <a:rPr lang="en-US" sz="3600" dirty="0" smtClean="0">
                <a:solidFill>
                  <a:schemeClr val="tx1"/>
                </a:solidFill>
              </a:rPr>
              <a:t>“A” to “D” Assignment</a:t>
            </a:r>
          </a:p>
          <a:p>
            <a:pPr lvl="1">
              <a:buFont typeface="Wingdings" charset="2"/>
              <a:buChar char="§"/>
            </a:pPr>
            <a:r>
              <a:rPr lang="en-US" sz="3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OOMC to ABFC 2005-OPT1</a:t>
            </a:r>
            <a:endParaRPr lang="en-US" sz="2800" dirty="0" smtClean="0">
              <a:solidFill>
                <a:schemeClr val="tx1"/>
              </a:solidFill>
            </a:endParaRPr>
          </a:p>
          <a:p>
            <a:pPr algn="l">
              <a:buFont typeface="Wingdings" charset="2"/>
              <a:buChar char="§"/>
            </a:pP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Robo</a:t>
            </a:r>
            <a:r>
              <a:rPr lang="en-US" sz="3600" dirty="0" smtClean="0">
                <a:solidFill>
                  <a:schemeClr val="tx1"/>
                </a:solidFill>
              </a:rPr>
              <a:t>-signer </a:t>
            </a:r>
            <a:r>
              <a:rPr lang="en-US" sz="3600" dirty="0" err="1">
                <a:solidFill>
                  <a:schemeClr val="tx1"/>
                </a:solidFill>
              </a:rPr>
              <a:t>Cindi</a:t>
            </a:r>
            <a:r>
              <a:rPr lang="en-US" sz="3600" dirty="0">
                <a:solidFill>
                  <a:schemeClr val="tx1"/>
                </a:solidFill>
              </a:rPr>
              <a:t> Ellis</a:t>
            </a:r>
          </a:p>
          <a:p>
            <a:pPr lvl="1">
              <a:buFont typeface="Wingdings" charset="2"/>
              <a:buChar char="§"/>
            </a:pPr>
            <a:r>
              <a:rPr lang="en-US" sz="3800" dirty="0" smtClean="0">
                <a:solidFill>
                  <a:schemeClr val="tx1"/>
                </a:solidFill>
              </a:rPr>
              <a:t> </a:t>
            </a:r>
            <a:r>
              <a:rPr lang="en-US" sz="3000" dirty="0">
                <a:solidFill>
                  <a:schemeClr val="tx1"/>
                </a:solidFill>
              </a:rPr>
              <a:t>Executed 5/7/2008</a:t>
            </a:r>
          </a:p>
          <a:p>
            <a:pPr lvl="1">
              <a:buFont typeface="Wingdings" charset="2"/>
              <a:buChar char="§"/>
            </a:pPr>
            <a:r>
              <a:rPr lang="en-US" sz="3000" dirty="0">
                <a:solidFill>
                  <a:schemeClr val="tx1"/>
                </a:solidFill>
              </a:rPr>
              <a:t> “Effective Date” 4/18/2007</a:t>
            </a:r>
          </a:p>
          <a:p>
            <a:pPr algn="l">
              <a:buFont typeface="Wingdings" charset="2"/>
              <a:buChar char="§"/>
            </a:pPr>
            <a:r>
              <a:rPr lang="en-US" sz="3600" dirty="0" smtClean="0">
                <a:solidFill>
                  <a:schemeClr val="tx1"/>
                </a:solidFill>
              </a:rPr>
              <a:t>  POA Did Not Convey Authority</a:t>
            </a:r>
            <a:endParaRPr lang="en-US" sz="3600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24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951002"/>
          </a:xfrm>
        </p:spPr>
        <p:txBody>
          <a:bodyPr/>
          <a:lstStyle/>
          <a:p>
            <a:r>
              <a:rPr lang="en-US" i="1" dirty="0" smtClean="0">
                <a:solidFill>
                  <a:schemeClr val="tx2"/>
                </a:solidFill>
              </a:rPr>
              <a:t> </a:t>
            </a:r>
            <a:endParaRPr lang="en-US" i="1" dirty="0">
              <a:solidFill>
                <a:schemeClr val="tx2"/>
              </a:solidFill>
            </a:endParaRPr>
          </a:p>
        </p:txBody>
      </p:sp>
      <p:pic>
        <p:nvPicPr>
          <p:cNvPr id="3" name="Picture 2" descr="Screen shot 2011-02-19 at 8.39.07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179" y="2887663"/>
            <a:ext cx="70485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37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780" y="1084844"/>
            <a:ext cx="6435467" cy="506037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dirty="0" smtClean="0"/>
              <a:t> </a:t>
            </a:r>
          </a:p>
          <a:p>
            <a:pPr algn="ctr"/>
            <a:r>
              <a:rPr lang="en-US" sz="3600" dirty="0" smtClean="0">
                <a:hlinkClick r:id="rId2" action="ppaction://hlinkfile"/>
              </a:rPr>
              <a:t>Exhibit P</a:t>
            </a:r>
            <a:endParaRPr lang="en-US" sz="3600" dirty="0" smtClean="0"/>
          </a:p>
          <a:p>
            <a:pPr algn="l">
              <a:buFont typeface="Wingdings" charset="2"/>
              <a:buChar char="§"/>
            </a:pPr>
            <a:r>
              <a:rPr lang="en-US" sz="3600" dirty="0" smtClean="0"/>
              <a:t> </a:t>
            </a:r>
            <a:r>
              <a:rPr lang="en-US" sz="3600" dirty="0" smtClean="0">
                <a:solidFill>
                  <a:schemeClr val="tx1"/>
                </a:solidFill>
              </a:rPr>
              <a:t>Public Offering </a:t>
            </a:r>
            <a:endParaRPr lang="en-US" sz="3600" dirty="0" smtClean="0">
              <a:solidFill>
                <a:schemeClr val="tx1"/>
              </a:solidFill>
            </a:endParaRPr>
          </a:p>
          <a:p>
            <a:pPr algn="l">
              <a:buFont typeface="Wingdings" charset="2"/>
              <a:buChar char="§"/>
            </a:pP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smtClean="0">
                <a:solidFill>
                  <a:schemeClr val="tx1"/>
                </a:solidFill>
              </a:rPr>
              <a:t>Registered With SEC</a:t>
            </a:r>
          </a:p>
          <a:p>
            <a:pPr algn="l">
              <a:buFont typeface="Wingdings" charset="2"/>
              <a:buChar char="§"/>
            </a:pP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smtClean="0">
                <a:solidFill>
                  <a:schemeClr val="tx1"/>
                </a:solidFill>
              </a:rPr>
              <a:t>Bloomberg Professional</a:t>
            </a:r>
          </a:p>
          <a:p>
            <a:pPr algn="l">
              <a:buFont typeface="Wingdings" charset="2"/>
              <a:buChar char="§"/>
            </a:pP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smtClean="0">
                <a:solidFill>
                  <a:schemeClr val="tx1"/>
                </a:solidFill>
              </a:rPr>
              <a:t>Loan Is Being Tracked</a:t>
            </a:r>
          </a:p>
          <a:p>
            <a:pPr algn="l">
              <a:buFont typeface="Wingdings" charset="2"/>
              <a:buChar char="§"/>
            </a:pP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smtClean="0">
                <a:solidFill>
                  <a:schemeClr val="tx1"/>
                </a:solidFill>
              </a:rPr>
              <a:t>PSA Loan Schedule N/A</a:t>
            </a:r>
            <a:endParaRPr lang="en-US" sz="3600" dirty="0" smtClean="0">
              <a:solidFill>
                <a:schemeClr val="tx1"/>
              </a:solidFill>
            </a:endParaRP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34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02672" y="154328"/>
            <a:ext cx="4510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accent1"/>
                </a:solidFill>
              </a:rPr>
              <a:t> </a:t>
            </a:r>
            <a:endParaRPr lang="en-US" sz="3600" dirty="0">
              <a:solidFill>
                <a:schemeClr val="accent1"/>
              </a:solidFill>
            </a:endParaRPr>
          </a:p>
        </p:txBody>
      </p:sp>
      <p:pic>
        <p:nvPicPr>
          <p:cNvPr id="5" name="Content Placeholder 3" descr="mcDonnell_logo_greenblue picked.png"/>
          <p:cNvPicPr>
            <a:picLocks noChangeAspect="1"/>
          </p:cNvPicPr>
          <p:nvPr/>
        </p:nvPicPr>
        <p:blipFill>
          <a:blip r:embed="rId3"/>
          <a:srcRect t="-7213" b="-7213"/>
          <a:stretch>
            <a:fillRect/>
          </a:stretch>
        </p:blipFill>
        <p:spPr>
          <a:xfrm>
            <a:off x="0" y="0"/>
            <a:ext cx="5013288" cy="2555150"/>
          </a:xfrm>
          <a:prstGeom prst="rect">
            <a:avLst/>
          </a:prstGeom>
        </p:spPr>
      </p:pic>
      <p:pic>
        <p:nvPicPr>
          <p:cNvPr id="10" name="Picture 9" descr="Screen shot 2011-02-19 at 5.08.13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72" y="2273868"/>
            <a:ext cx="5714587" cy="42896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02672" y="154328"/>
            <a:ext cx="4510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accent1"/>
                </a:solidFill>
              </a:rPr>
              <a:t> </a:t>
            </a:r>
            <a:endParaRPr lang="en-US" sz="3600" dirty="0">
              <a:solidFill>
                <a:schemeClr val="accent1"/>
              </a:solidFill>
            </a:endParaRPr>
          </a:p>
        </p:txBody>
      </p:sp>
      <p:pic>
        <p:nvPicPr>
          <p:cNvPr id="5" name="Content Placeholder 3" descr="mcDonnell_logo_greenblue picked.png"/>
          <p:cNvPicPr>
            <a:picLocks noChangeAspect="1"/>
          </p:cNvPicPr>
          <p:nvPr/>
        </p:nvPicPr>
        <p:blipFill>
          <a:blip r:embed="rId2"/>
          <a:srcRect t="-7213" b="-7213"/>
          <a:stretch>
            <a:fillRect/>
          </a:stretch>
        </p:blipFill>
        <p:spPr>
          <a:xfrm>
            <a:off x="0" y="0"/>
            <a:ext cx="5013288" cy="2555150"/>
          </a:xfrm>
          <a:prstGeom prst="rect">
            <a:avLst/>
          </a:prstGeom>
        </p:spPr>
      </p:pic>
      <p:pic>
        <p:nvPicPr>
          <p:cNvPr id="7" name="Picture 6" descr="Screen shot 2011-02-19 at 4.57.06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780" y="3380500"/>
            <a:ext cx="3275581" cy="2649175"/>
          </a:xfrm>
          <a:prstGeom prst="rect">
            <a:avLst/>
          </a:prstGeom>
        </p:spPr>
      </p:pic>
      <p:pic>
        <p:nvPicPr>
          <p:cNvPr id="8" name="Content Placeholder 3" descr="Screen shot 2011-02-19 at 4.40.26 PM.png"/>
          <p:cNvPicPr>
            <a:picLocks noChangeAspect="1"/>
          </p:cNvPicPr>
          <p:nvPr/>
        </p:nvPicPr>
        <p:blipFill>
          <a:blip r:embed="rId4"/>
          <a:srcRect t="-206518" b="-206518"/>
          <a:stretch>
            <a:fillRect/>
          </a:stretch>
        </p:blipFill>
        <p:spPr>
          <a:xfrm>
            <a:off x="621726" y="1561117"/>
            <a:ext cx="5238371" cy="23875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16200000">
            <a:off x="5725669" y="-4072107"/>
            <a:ext cx="635029" cy="9414268"/>
          </a:xfrm>
        </p:spPr>
        <p:txBody>
          <a:bodyPr/>
          <a:lstStyle/>
          <a:p>
            <a:r>
              <a:rPr lang="en-US" sz="4000" dirty="0" smtClean="0">
                <a:solidFill>
                  <a:srgbClr val="000090"/>
                </a:solidFill>
              </a:rPr>
              <a:t>U.S. BANK vs. IBANEZ</a:t>
            </a:r>
            <a:endParaRPr lang="en-US" sz="4000" dirty="0">
              <a:solidFill>
                <a:srgbClr val="000090"/>
              </a:solidFill>
            </a:endParaRPr>
          </a:p>
        </p:txBody>
      </p:sp>
      <p:pic>
        <p:nvPicPr>
          <p:cNvPr id="5" name="Picture 4" descr="Screen shot 2011-02-19 at 9.58.43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050" y="1326478"/>
            <a:ext cx="6207750" cy="45983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02672" y="154328"/>
            <a:ext cx="4510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accent1"/>
                </a:solidFill>
              </a:rPr>
              <a:t> </a:t>
            </a:r>
            <a:endParaRPr lang="en-US" sz="3600" dirty="0">
              <a:solidFill>
                <a:schemeClr val="accent1"/>
              </a:solidFill>
            </a:endParaRPr>
          </a:p>
        </p:txBody>
      </p:sp>
      <p:pic>
        <p:nvPicPr>
          <p:cNvPr id="5" name="Content Placeholder 3" descr="mcDonnell_logo_greenblue picked.png"/>
          <p:cNvPicPr>
            <a:picLocks noChangeAspect="1"/>
          </p:cNvPicPr>
          <p:nvPr/>
        </p:nvPicPr>
        <p:blipFill>
          <a:blip r:embed="rId2"/>
          <a:srcRect t="-7213" b="-7213"/>
          <a:stretch>
            <a:fillRect/>
          </a:stretch>
        </p:blipFill>
        <p:spPr>
          <a:xfrm>
            <a:off x="0" y="0"/>
            <a:ext cx="5013288" cy="2555150"/>
          </a:xfrm>
          <a:prstGeom prst="rect">
            <a:avLst/>
          </a:prstGeom>
        </p:spPr>
      </p:pic>
      <p:pic>
        <p:nvPicPr>
          <p:cNvPr id="9" name="Picture 8" descr="Screen shot 2011-02-19 at 4.55.03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780" y="2963476"/>
            <a:ext cx="3818205" cy="2941211"/>
          </a:xfrm>
          <a:prstGeom prst="rect">
            <a:avLst/>
          </a:prstGeom>
        </p:spPr>
      </p:pic>
      <p:pic>
        <p:nvPicPr>
          <p:cNvPr id="10" name="Picture 9" descr="Screen shot 2011-02-19 at 5.01.11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780" y="2330390"/>
            <a:ext cx="4729084" cy="4631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02672" y="154328"/>
            <a:ext cx="4510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accent1"/>
                </a:solidFill>
              </a:rPr>
              <a:t> </a:t>
            </a:r>
            <a:endParaRPr lang="en-US" sz="3600" dirty="0">
              <a:solidFill>
                <a:schemeClr val="accent1"/>
              </a:solidFill>
            </a:endParaRPr>
          </a:p>
        </p:txBody>
      </p:sp>
      <p:pic>
        <p:nvPicPr>
          <p:cNvPr id="5" name="Content Placeholder 3" descr="mcDonnell_logo_greenblue picked.png"/>
          <p:cNvPicPr>
            <a:picLocks noChangeAspect="1"/>
          </p:cNvPicPr>
          <p:nvPr/>
        </p:nvPicPr>
        <p:blipFill>
          <a:blip r:embed="rId2"/>
          <a:srcRect t="-7213" b="-7213"/>
          <a:stretch>
            <a:fillRect/>
          </a:stretch>
        </p:blipFill>
        <p:spPr>
          <a:xfrm>
            <a:off x="0" y="0"/>
            <a:ext cx="5013288" cy="25551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2739816"/>
            <a:ext cx="7751731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/>
              <a:t>www.mcdonnellanalytics.com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McDonnell’s Amicus Brief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75174" y="2954215"/>
            <a:ext cx="6139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hlinkClick r:id="rId2"/>
              </a:rPr>
              <a:t>http://tinyurl.com/69amgqb</a:t>
            </a:r>
            <a:r>
              <a:rPr lang="en-US" sz="3200" dirty="0" smtClean="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24017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951002"/>
          </a:xfrm>
        </p:spPr>
        <p:txBody>
          <a:bodyPr/>
          <a:lstStyle/>
          <a:p>
            <a:r>
              <a:rPr lang="en-US" i="1" dirty="0" smtClean="0">
                <a:solidFill>
                  <a:schemeClr val="tx2"/>
                </a:solidFill>
              </a:rPr>
              <a:t> </a:t>
            </a:r>
            <a:endParaRPr lang="en-US" i="1" dirty="0">
              <a:solidFill>
                <a:schemeClr val="tx2"/>
              </a:solidFill>
            </a:endParaRPr>
          </a:p>
        </p:txBody>
      </p:sp>
      <p:pic>
        <p:nvPicPr>
          <p:cNvPr id="4" name="Picture 3" descr="Screen shot 2011-02-19 at 8.51.33 PM.png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155" y="2751799"/>
            <a:ext cx="7318716" cy="113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91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780" y="1084844"/>
            <a:ext cx="6435467" cy="5060370"/>
          </a:xfrm>
        </p:spPr>
        <p:txBody>
          <a:bodyPr>
            <a:normAutofit fontScale="92500"/>
          </a:bodyPr>
          <a:lstStyle/>
          <a:p>
            <a:pPr algn="ctr"/>
            <a:r>
              <a:rPr lang="en-US" dirty="0" smtClean="0"/>
              <a:t> </a:t>
            </a:r>
            <a:r>
              <a:rPr lang="en-US" sz="3600" dirty="0" smtClean="0">
                <a:hlinkClick r:id="rId2" action="ppaction://hlinkfile"/>
              </a:rPr>
              <a:t>Exhibit E</a:t>
            </a:r>
            <a:r>
              <a:rPr lang="en-US" sz="3600" dirty="0" smtClean="0"/>
              <a:t>	</a:t>
            </a:r>
            <a:endParaRPr lang="en-US" sz="3600" dirty="0" smtClean="0"/>
          </a:p>
          <a:p>
            <a:pPr algn="l">
              <a:buFont typeface="Wingdings" charset="2"/>
              <a:buChar char="§"/>
            </a:pPr>
            <a:r>
              <a:rPr lang="en-US" sz="3600" dirty="0" smtClean="0"/>
              <a:t> </a:t>
            </a:r>
            <a:r>
              <a:rPr lang="en-US" sz="3600" dirty="0" smtClean="0">
                <a:solidFill>
                  <a:schemeClr val="tx1"/>
                </a:solidFill>
              </a:rPr>
              <a:t>Structure of the Deal</a:t>
            </a:r>
            <a:endParaRPr lang="en-US" sz="3600" dirty="0" smtClean="0">
              <a:solidFill>
                <a:schemeClr val="tx1"/>
              </a:solidFill>
            </a:endParaRPr>
          </a:p>
          <a:p>
            <a:pPr algn="l">
              <a:buFont typeface="Wingdings" charset="2"/>
              <a:buChar char="§"/>
            </a:pP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smtClean="0">
                <a:solidFill>
                  <a:schemeClr val="tx1"/>
                </a:solidFill>
              </a:rPr>
              <a:t>“A” to “E” Assignments </a:t>
            </a:r>
          </a:p>
          <a:p>
            <a:pPr algn="l">
              <a:buFont typeface="Wingdings" charset="2"/>
              <a:buChar char="§"/>
            </a:pP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>
                <a:solidFill>
                  <a:schemeClr val="tx1"/>
                </a:solidFill>
              </a:rPr>
              <a:t>Post-Foreclosure Assignments</a:t>
            </a:r>
          </a:p>
          <a:p>
            <a:pPr algn="l">
              <a:buFont typeface="Wingdings" charset="2"/>
              <a:buChar char="§"/>
            </a:pPr>
            <a:r>
              <a:rPr lang="en-US" sz="3600" dirty="0" smtClean="0">
                <a:solidFill>
                  <a:schemeClr val="tx1"/>
                </a:solidFill>
              </a:rPr>
              <a:t> Hidden Deal Flow</a:t>
            </a:r>
          </a:p>
          <a:p>
            <a:pPr algn="l">
              <a:buFont typeface="Wingdings" charset="2"/>
              <a:buChar char="§"/>
            </a:pPr>
            <a:r>
              <a:rPr lang="en-US" sz="3600" dirty="0" smtClean="0">
                <a:solidFill>
                  <a:schemeClr val="tx1"/>
                </a:solidFill>
              </a:rPr>
              <a:t> Fatal Break in Chain of Title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951002"/>
          </a:xfrm>
        </p:spPr>
        <p:txBody>
          <a:bodyPr/>
          <a:lstStyle/>
          <a:p>
            <a:r>
              <a:rPr lang="en-US" i="1" dirty="0" smtClean="0">
                <a:solidFill>
                  <a:schemeClr val="tx2"/>
                </a:solidFill>
              </a:rPr>
              <a:t> </a:t>
            </a:r>
            <a:endParaRPr lang="en-US" i="1" dirty="0">
              <a:solidFill>
                <a:schemeClr val="tx2"/>
              </a:solidFill>
            </a:endParaRPr>
          </a:p>
        </p:txBody>
      </p:sp>
      <p:pic>
        <p:nvPicPr>
          <p:cNvPr id="5" name="Picture 4" descr="Screen shot 2011-02-19 at 8.50.55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3070225"/>
            <a:ext cx="73787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780" y="1084844"/>
            <a:ext cx="6735194" cy="506037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dirty="0" smtClean="0"/>
              <a:t> </a:t>
            </a:r>
          </a:p>
          <a:p>
            <a:pPr algn="ctr"/>
            <a:r>
              <a:rPr lang="en-US" sz="3600" dirty="0" smtClean="0">
                <a:hlinkClick r:id="rId2" action="ppaction://hlinkfile"/>
              </a:rPr>
              <a:t>Exhibit F</a:t>
            </a:r>
            <a:endParaRPr lang="en-US" sz="3600" dirty="0" smtClean="0"/>
          </a:p>
          <a:p>
            <a:pPr algn="l">
              <a:buFont typeface="Wingdings" charset="2"/>
              <a:buChar char="§"/>
            </a:pPr>
            <a:r>
              <a:rPr lang="en-US" sz="3600" dirty="0" smtClean="0"/>
              <a:t> </a:t>
            </a:r>
            <a:r>
              <a:rPr lang="en-US" sz="3600" dirty="0" smtClean="0">
                <a:solidFill>
                  <a:schemeClr val="tx1"/>
                </a:solidFill>
              </a:rPr>
              <a:t>Linda Green Assignment</a:t>
            </a:r>
            <a:endParaRPr lang="en-US" sz="3600" dirty="0" smtClean="0">
              <a:solidFill>
                <a:schemeClr val="tx1"/>
              </a:solidFill>
            </a:endParaRPr>
          </a:p>
          <a:p>
            <a:pPr algn="l">
              <a:buFont typeface="Wingdings" charset="2"/>
              <a:buChar char="§"/>
            </a:pPr>
            <a:r>
              <a:rPr lang="en-US" sz="3600" dirty="0" smtClean="0">
                <a:solidFill>
                  <a:schemeClr val="tx1"/>
                </a:solidFill>
              </a:rPr>
              <a:t> 14 Months Post-Foreclosure</a:t>
            </a:r>
          </a:p>
          <a:p>
            <a:pPr algn="l">
              <a:buFont typeface="Wingdings" charset="2"/>
              <a:buChar char="§"/>
            </a:pPr>
            <a:r>
              <a:rPr lang="en-US" sz="3600" dirty="0" smtClean="0">
                <a:solidFill>
                  <a:schemeClr val="tx1"/>
                </a:solidFill>
              </a:rPr>
              <a:t> “B” to “E” Assignment</a:t>
            </a:r>
          </a:p>
          <a:p>
            <a:pPr algn="l">
              <a:buFont typeface="Wingdings" charset="2"/>
              <a:buChar char="§"/>
            </a:pP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smtClean="0">
                <a:solidFill>
                  <a:schemeClr val="tx1"/>
                </a:solidFill>
              </a:rPr>
              <a:t>As VP of American Home (CA)</a:t>
            </a:r>
          </a:p>
          <a:p>
            <a:pPr algn="l">
              <a:buFont typeface="Wingdings" charset="2"/>
              <a:buChar char="§"/>
            </a:pP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smtClean="0">
                <a:solidFill>
                  <a:schemeClr val="tx1"/>
                </a:solidFill>
              </a:rPr>
              <a:t>Green Works for LPS / DOCX</a:t>
            </a:r>
          </a:p>
          <a:p>
            <a:pPr algn="l">
              <a:buFont typeface="Wingdings" charset="2"/>
              <a:buChar char="§"/>
            </a:pP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smtClean="0">
                <a:solidFill>
                  <a:schemeClr val="tx1"/>
                </a:solidFill>
              </a:rPr>
              <a:t>Notarized </a:t>
            </a:r>
            <a:r>
              <a:rPr lang="en-US" sz="3600" dirty="0">
                <a:solidFill>
                  <a:schemeClr val="tx1"/>
                </a:solidFill>
              </a:rPr>
              <a:t>I</a:t>
            </a:r>
            <a:r>
              <a:rPr lang="en-US" sz="3600" dirty="0" smtClean="0">
                <a:solidFill>
                  <a:schemeClr val="tx1"/>
                </a:solidFill>
              </a:rPr>
              <a:t>n Georgia</a:t>
            </a:r>
            <a:endParaRPr lang="en-US" sz="3600" dirty="0" smtClean="0">
              <a:solidFill>
                <a:schemeClr val="tx1"/>
              </a:solidFill>
            </a:endParaRPr>
          </a:p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951002"/>
          </a:xfrm>
        </p:spPr>
        <p:txBody>
          <a:bodyPr/>
          <a:lstStyle/>
          <a:p>
            <a:r>
              <a:rPr lang="en-US" i="1" dirty="0" smtClean="0">
                <a:solidFill>
                  <a:schemeClr val="tx2"/>
                </a:solidFill>
              </a:rPr>
              <a:t> </a:t>
            </a:r>
            <a:endParaRPr lang="en-US" i="1" dirty="0">
              <a:solidFill>
                <a:schemeClr val="tx2"/>
              </a:solidFill>
            </a:endParaRPr>
          </a:p>
        </p:txBody>
      </p:sp>
      <p:pic>
        <p:nvPicPr>
          <p:cNvPr id="5" name="Picture 4" descr="Screen shot 2011-02-19 at 8.49.32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113" y="1855788"/>
            <a:ext cx="6438900" cy="367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za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Plaza">
      <a:majorFont>
        <a:latin typeface="Century Gothic"/>
        <a:ea typeface=""/>
        <a:cs typeface=""/>
        <a:font script="Jpan" typeface="メイリオ"/>
      </a:majorFont>
      <a:minorFont>
        <a:latin typeface="Century Gothic"/>
        <a:ea typeface=""/>
        <a:cs typeface=""/>
        <a:font script="Jpan" typeface="メイリオ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Plaza.thmx</Template>
  <TotalTime>1054</TotalTime>
  <Words>394</Words>
  <Application>Microsoft Office PowerPoint</Application>
  <PresentationFormat>On-screen Show (4:3)</PresentationFormat>
  <Paragraphs>127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Plaza</vt:lpstr>
      <vt:lpstr>Marie McDonnell</vt:lpstr>
      <vt:lpstr>Introduction</vt:lpstr>
      <vt:lpstr>U.S. BANK vs. IBANEZ</vt:lpstr>
      <vt:lpstr>McDonnell’s Amicus Brief</vt:lpstr>
      <vt:lpstr> </vt:lpstr>
      <vt:lpstr>PowerPoint Presentation</vt:lpstr>
      <vt:lpstr> </vt:lpstr>
      <vt:lpstr>PowerPoint Presentation</vt:lpstr>
      <vt:lpstr> </vt:lpstr>
      <vt:lpstr>PowerPoint Presentation</vt:lpstr>
      <vt:lpstr>PowerPoint Presentation</vt:lpstr>
      <vt:lpstr> </vt:lpstr>
      <vt:lpstr>PowerPoint Presentation</vt:lpstr>
      <vt:lpstr> </vt:lpstr>
      <vt:lpstr>PowerPoint Presentation</vt:lpstr>
      <vt:lpstr> </vt:lpstr>
      <vt:lpstr>PowerPoint Presentation</vt:lpstr>
      <vt:lpstr> </vt:lpstr>
      <vt:lpstr>PowerPoint Presentation</vt:lpstr>
      <vt:lpstr> </vt:lpstr>
      <vt:lpstr>PowerPoint Presentation</vt:lpstr>
      <vt:lpstr> </vt:lpstr>
      <vt:lpstr>PowerPoint Presentation</vt:lpstr>
      <vt:lpstr> 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Marie McDonnell</dc:title>
  <dc:creator>Oleg Vyadro</dc:creator>
  <cp:lastModifiedBy>MARIE-NEW</cp:lastModifiedBy>
  <cp:revision>36</cp:revision>
  <dcterms:created xsi:type="dcterms:W3CDTF">2011-02-19T21:05:04Z</dcterms:created>
  <dcterms:modified xsi:type="dcterms:W3CDTF">2011-02-21T17:21:21Z</dcterms:modified>
</cp:coreProperties>
</file>