
<file path=[Content_Types].xml><?xml version="1.0" encoding="utf-8"?>
<Types xmlns="http://schemas.openxmlformats.org/package/2006/content-types">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sldIdLst>
    <p:sldId id="256" r:id="rId2"/>
    <p:sldId id="262" r:id="rId3"/>
    <p:sldId id="259" r:id="rId4"/>
    <p:sldId id="260" r:id="rId5"/>
    <p:sldId id="261" r:id="rId6"/>
    <p:sldId id="257" r:id="rId7"/>
    <p:sldId id="258" r:id="rId8"/>
    <p:sldId id="263" r:id="rId9"/>
    <p:sldId id="264" r:id="rId10"/>
    <p:sldId id="283" r:id="rId11"/>
    <p:sldId id="314" r:id="rId12"/>
    <p:sldId id="315" r:id="rId13"/>
    <p:sldId id="316" r:id="rId14"/>
    <p:sldId id="266" r:id="rId15"/>
    <p:sldId id="317" r:id="rId16"/>
    <p:sldId id="318" r:id="rId17"/>
    <p:sldId id="267" r:id="rId18"/>
    <p:sldId id="296" r:id="rId19"/>
    <p:sldId id="297" r:id="rId20"/>
    <p:sldId id="268" r:id="rId21"/>
    <p:sldId id="298" r:id="rId22"/>
    <p:sldId id="299" r:id="rId23"/>
    <p:sldId id="269" r:id="rId24"/>
    <p:sldId id="300" r:id="rId25"/>
    <p:sldId id="301" r:id="rId26"/>
    <p:sldId id="270" r:id="rId27"/>
    <p:sldId id="302" r:id="rId28"/>
    <p:sldId id="303" r:id="rId29"/>
    <p:sldId id="272" r:id="rId30"/>
    <p:sldId id="271" r:id="rId31"/>
    <p:sldId id="311" r:id="rId32"/>
    <p:sldId id="304" r:id="rId33"/>
    <p:sldId id="305" r:id="rId34"/>
    <p:sldId id="306" r:id="rId35"/>
    <p:sldId id="307" r:id="rId36"/>
    <p:sldId id="308" r:id="rId37"/>
    <p:sldId id="309" r:id="rId38"/>
    <p:sldId id="310" r:id="rId39"/>
    <p:sldId id="273" r:id="rId40"/>
    <p:sldId id="279" r:id="rId41"/>
    <p:sldId id="274" r:id="rId42"/>
    <p:sldId id="275" r:id="rId43"/>
    <p:sldId id="276" r:id="rId44"/>
    <p:sldId id="277" r:id="rId45"/>
    <p:sldId id="278" r:id="rId46"/>
    <p:sldId id="280" r:id="rId47"/>
    <p:sldId id="281" r:id="rId48"/>
    <p:sldId id="282" r:id="rId49"/>
    <p:sldId id="284" r:id="rId50"/>
    <p:sldId id="290" r:id="rId51"/>
    <p:sldId id="285" r:id="rId52"/>
    <p:sldId id="286" r:id="rId53"/>
    <p:sldId id="287" r:id="rId54"/>
    <p:sldId id="295" r:id="rId55"/>
    <p:sldId id="288" r:id="rId56"/>
    <p:sldId id="291" r:id="rId57"/>
    <p:sldId id="312" r:id="rId58"/>
    <p:sldId id="31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651" autoAdjust="0"/>
  </p:normalViewPr>
  <p:slideViewPr>
    <p:cSldViewPr>
      <p:cViewPr varScale="1">
        <p:scale>
          <a:sx n="84" d="100"/>
          <a:sy n="84" d="100"/>
        </p:scale>
        <p:origin x="-1110" y="-84"/>
      </p:cViewPr>
      <p:guideLst>
        <p:guide orient="horz" pos="2160"/>
        <p:guide pos="2880"/>
      </p:guideLst>
    </p:cSldViewPr>
  </p:slideViewPr>
  <p:outlineViewPr>
    <p:cViewPr>
      <p:scale>
        <a:sx n="33" d="100"/>
        <a:sy n="33" d="100"/>
      </p:scale>
      <p:origin x="0" y="6630"/>
    </p:cViewPr>
  </p:outlineViewPr>
  <p:notesTextViewPr>
    <p:cViewPr>
      <p:scale>
        <a:sx n="1" d="1"/>
        <a:sy n="1" d="1"/>
      </p:scale>
      <p:origin x="0" y="0"/>
    </p:cViewPr>
  </p:notesTextViewPr>
  <p:notesViewPr>
    <p:cSldViewPr>
      <p:cViewPr varScale="1">
        <p:scale>
          <a:sx n="78" d="100"/>
          <a:sy n="78" d="100"/>
        </p:scale>
        <p:origin x="-253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6B77D-2723-4476-8BA4-9DC91B3CD239}" type="datetimeFigureOut">
              <a:rPr lang="en-US" smtClean="0"/>
              <a:t>2/15/2011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3DA845-E7B2-4428-AB57-06A833956E3D}" type="slidenum">
              <a:rPr lang="en-US" smtClean="0"/>
              <a:t>‹#›</a:t>
            </a:fld>
            <a:endParaRPr lang="en-US"/>
          </a:p>
        </p:txBody>
      </p:sp>
    </p:spTree>
    <p:extLst>
      <p:ext uri="{BB962C8B-B14F-4D97-AF65-F5344CB8AC3E}">
        <p14:creationId xmlns:p14="http://schemas.microsoft.com/office/powerpoint/2010/main" val="3517230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up Private Deal – ACE Securities Corp – 2007-D1</a:t>
            </a:r>
          </a:p>
          <a:p>
            <a:r>
              <a:rPr lang="en-US" dirty="0" smtClean="0"/>
              <a:t>Look up by Servicer, Trustee.  </a:t>
            </a:r>
            <a:endParaRPr lang="en-US" dirty="0"/>
          </a:p>
        </p:txBody>
      </p:sp>
      <p:sp>
        <p:nvSpPr>
          <p:cNvPr id="4" name="Slide Number Placeholder 3"/>
          <p:cNvSpPr>
            <a:spLocks noGrp="1"/>
          </p:cNvSpPr>
          <p:nvPr>
            <p:ph type="sldNum" sz="quarter" idx="10"/>
          </p:nvPr>
        </p:nvSpPr>
        <p:spPr/>
        <p:txBody>
          <a:bodyPr/>
          <a:lstStyle/>
          <a:p>
            <a:fld id="{4C3DA845-E7B2-4428-AB57-06A833956E3D}" type="slidenum">
              <a:rPr lang="en-US" smtClean="0"/>
              <a:t>17</a:t>
            </a:fld>
            <a:endParaRPr lang="en-US"/>
          </a:p>
        </p:txBody>
      </p:sp>
    </p:spTree>
    <p:extLst>
      <p:ext uri="{BB962C8B-B14F-4D97-AF65-F5344CB8AC3E}">
        <p14:creationId xmlns:p14="http://schemas.microsoft.com/office/powerpoint/2010/main" val="2420200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AC21E95-AF09-476A-A225-EFCEC0F35CC7}" type="datetimeFigureOut">
              <a:rPr lang="en-US" smtClean="0"/>
              <a:t>2/15/2011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BAD22DC-D390-41DB-B7E0-5EE7D97E57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C21E95-AF09-476A-A225-EFCEC0F35CC7}" type="datetimeFigureOut">
              <a:rPr lang="en-US" smtClean="0"/>
              <a:t>2/15/2011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AD22DC-D390-41DB-B7E0-5EE7D97E57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C21E95-AF09-476A-A225-EFCEC0F35CC7}" type="datetimeFigureOut">
              <a:rPr lang="en-US" smtClean="0"/>
              <a:t>2/15/2011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AD22DC-D390-41DB-B7E0-5EE7D97E57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C21E95-AF09-476A-A225-EFCEC0F35CC7}" type="datetimeFigureOut">
              <a:rPr lang="en-US" smtClean="0"/>
              <a:t>2/15/2011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AD22DC-D390-41DB-B7E0-5EE7D97E57D2}"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AC21E95-AF09-476A-A225-EFCEC0F35CC7}" type="datetimeFigureOut">
              <a:rPr lang="en-US" smtClean="0"/>
              <a:t>2/15/2011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AD22DC-D390-41DB-B7E0-5EE7D97E57D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AC21E95-AF09-476A-A225-EFCEC0F35CC7}" type="datetimeFigureOut">
              <a:rPr lang="en-US" smtClean="0"/>
              <a:t>2/15/2011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AD22DC-D390-41DB-B7E0-5EE7D97E57D2}"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AC21E95-AF09-476A-A225-EFCEC0F35CC7}" type="datetimeFigureOut">
              <a:rPr lang="en-US" smtClean="0"/>
              <a:t>2/15/2011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BAD22DC-D390-41DB-B7E0-5EE7D97E57D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AC21E95-AF09-476A-A225-EFCEC0F35CC7}" type="datetimeFigureOut">
              <a:rPr lang="en-US" smtClean="0"/>
              <a:t>2/15/2011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BAD22DC-D390-41DB-B7E0-5EE7D97E57D2}"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AC21E95-AF09-476A-A225-EFCEC0F35CC7}" type="datetimeFigureOut">
              <a:rPr lang="en-US" smtClean="0"/>
              <a:t>2/15/2011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BAD22DC-D390-41DB-B7E0-5EE7D97E57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AC21E95-AF09-476A-A225-EFCEC0F35CC7}" type="datetimeFigureOut">
              <a:rPr lang="en-US" smtClean="0"/>
              <a:t>2/15/2011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AD22DC-D390-41DB-B7E0-5EE7D97E57D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AC21E95-AF09-476A-A225-EFCEC0F35CC7}" type="datetimeFigureOut">
              <a:rPr lang="en-US" smtClean="0"/>
              <a:t>2/15/2011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BAD22DC-D390-41DB-B7E0-5EE7D97E57D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AC21E95-AF09-476A-A225-EFCEC0F35CC7}" type="datetimeFigureOut">
              <a:rPr lang="en-US" smtClean="0"/>
              <a:t>2/15/2011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BAD22DC-D390-41DB-B7E0-5EE7D97E57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ay@fulldisclosurellc.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bsnet.net/home.asp?tab=hom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pro.edgar-online.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pro.edgar-online.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pro.edgar-online.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anniemae.com/loanlookup/" TargetMode="External"/><Relationship Id="rId2" Type="http://schemas.openxmlformats.org/officeDocument/2006/relationships/hyperlink" Target="https://www.mers-servicerid.org/sis/" TargetMode="External"/><Relationship Id="rId1" Type="http://schemas.openxmlformats.org/officeDocument/2006/relationships/slideLayout" Target="../slideLayouts/slideLayout2.xml"/><Relationship Id="rId4" Type="http://schemas.openxmlformats.org/officeDocument/2006/relationships/hyperlink" Target="https://ww3.freddiemac.com/corporate/"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tss.sfs.db.com/investpubli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3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3.emf"/></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4.emf"/></Relationships>
</file>

<file path=ppt/slides/_rels/slide39.xml.rels><?xml version="1.0" encoding="UTF-8" standalone="yes"?>
<Relationships xmlns="http://schemas.openxmlformats.org/package/2006/relationships"><Relationship Id="rId2" Type="http://schemas.openxmlformats.org/officeDocument/2006/relationships/hyperlink" Target="http://www.sec.gov/edgar.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ro.edgar-online.com/" TargetMode="External"/><Relationship Id="rId2" Type="http://schemas.openxmlformats.org/officeDocument/2006/relationships/hyperlink" Target="http://www.absnet.net/home.asp?tab=home" TargetMode="External"/><Relationship Id="rId1" Type="http://schemas.openxmlformats.org/officeDocument/2006/relationships/slideLayout" Target="../slideLayouts/slideLayout2.xml"/><Relationship Id="rId4" Type="http://schemas.openxmlformats.org/officeDocument/2006/relationships/hyperlink" Target="http://www.sec.gov/edgar.s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allregs.com/tpl/Main.asp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ss.sfs.db.com/investpublic/" TargetMode="External"/><Relationship Id="rId7" Type="http://schemas.openxmlformats.org/officeDocument/2006/relationships/hyperlink" Target="https://sf.citidirect.com/" TargetMode="External"/><Relationship Id="rId2" Type="http://schemas.openxmlformats.org/officeDocument/2006/relationships/hyperlink" Target="https://gctinvestorreporting.bnymellon.com/Home.jsp" TargetMode="External"/><Relationship Id="rId1" Type="http://schemas.openxmlformats.org/officeDocument/2006/relationships/slideLayout" Target="../slideLayouts/slideLayout2.xml"/><Relationship Id="rId6" Type="http://schemas.openxmlformats.org/officeDocument/2006/relationships/hyperlink" Target="http://www.ctslink.com/" TargetMode="External"/><Relationship Id="rId5" Type="http://schemas.openxmlformats.org/officeDocument/2006/relationships/hyperlink" Target="https://trustinvestorreporting.usbank.com/TIR/login.jsp" TargetMode="External"/><Relationship Id="rId4" Type="http://schemas.openxmlformats.org/officeDocument/2006/relationships/hyperlink" Target="https://www.etrustee.net/Default.aspx"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mers-servicerid.org/si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How to Find the Securitized Trust, The PSA, and the Note</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Jay Patterson, CFE</a:t>
            </a:r>
          </a:p>
          <a:p>
            <a:r>
              <a:rPr lang="en-US" dirty="0" smtClean="0"/>
              <a:t>Full Disclosure, LLC</a:t>
            </a:r>
          </a:p>
          <a:p>
            <a:r>
              <a:rPr lang="en-US" dirty="0" err="1" smtClean="0">
                <a:hlinkClick r:id="rId2"/>
              </a:rPr>
              <a:t>jay@fulldisclosurellc.com</a:t>
            </a:r>
            <a:endParaRPr lang="en-US" dirty="0" smtClean="0"/>
          </a:p>
          <a:p>
            <a:endParaRPr lang="en-US" dirty="0"/>
          </a:p>
        </p:txBody>
      </p:sp>
    </p:spTree>
    <p:extLst>
      <p:ext uri="{BB962C8B-B14F-4D97-AF65-F5344CB8AC3E}">
        <p14:creationId xmlns:p14="http://schemas.microsoft.com/office/powerpoint/2010/main" val="1830328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000" y="76200"/>
            <a:ext cx="5867400" cy="6781800"/>
          </a:xfrm>
        </p:spPr>
      </p:pic>
      <p:sp>
        <p:nvSpPr>
          <p:cNvPr id="3" name="Title 2"/>
          <p:cNvSpPr>
            <a:spLocks noGrp="1"/>
          </p:cNvSpPr>
          <p:nvPr>
            <p:ph type="title"/>
          </p:nvPr>
        </p:nvSpPr>
        <p:spPr>
          <a:xfrm>
            <a:off x="457200" y="274638"/>
            <a:ext cx="2133600" cy="639762"/>
          </a:xfrm>
        </p:spPr>
        <p:txBody>
          <a:bodyPr>
            <a:normAutofit fontScale="90000"/>
          </a:bodyPr>
          <a:lstStyle/>
          <a:p>
            <a:r>
              <a:rPr lang="en-US" sz="2800" dirty="0" smtClean="0"/>
              <a:t>MERS Milestones</a:t>
            </a:r>
            <a:endParaRPr lang="en-US" sz="2800" dirty="0"/>
          </a:p>
        </p:txBody>
      </p:sp>
    </p:spTree>
    <p:extLst>
      <p:ext uri="{BB962C8B-B14F-4D97-AF65-F5344CB8AC3E}">
        <p14:creationId xmlns:p14="http://schemas.microsoft.com/office/powerpoint/2010/main" val="3602608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845805458"/>
              </p:ext>
            </p:extLst>
          </p:nvPr>
        </p:nvGraphicFramePr>
        <p:xfrm>
          <a:off x="838200" y="304800"/>
          <a:ext cx="5837237" cy="6400800"/>
        </p:xfrm>
        <a:graphic>
          <a:graphicData uri="http://schemas.openxmlformats.org/presentationml/2006/ole">
            <mc:AlternateContent xmlns:mc="http://schemas.openxmlformats.org/markup-compatibility/2006">
              <mc:Choice xmlns:v="urn:schemas-microsoft-com:vml" Requires="v">
                <p:oleObj spid="_x0000_s4103" name="Acrobat Document" r:id="rId3" imgW="5829199" imgH="7543800" progId="AcroExch.Document.7">
                  <p:embed/>
                </p:oleObj>
              </mc:Choice>
              <mc:Fallback>
                <p:oleObj name="Acrobat Document" r:id="rId3" imgW="5829199" imgH="7543800" progId="AcroExch.Document.7">
                  <p:embed/>
                  <p:pic>
                    <p:nvPicPr>
                      <p:cNvPr id="0" name=""/>
                      <p:cNvPicPr/>
                      <p:nvPr/>
                    </p:nvPicPr>
                    <p:blipFill>
                      <a:blip r:embed="rId4"/>
                      <a:stretch>
                        <a:fillRect/>
                      </a:stretch>
                    </p:blipFill>
                    <p:spPr>
                      <a:xfrm>
                        <a:off x="838200" y="304800"/>
                        <a:ext cx="5837237" cy="6400800"/>
                      </a:xfrm>
                      <a:prstGeom prst="rect">
                        <a:avLst/>
                      </a:prstGeom>
                    </p:spPr>
                  </p:pic>
                </p:oleObj>
              </mc:Fallback>
            </mc:AlternateContent>
          </a:graphicData>
        </a:graphic>
      </p:graphicFrame>
      <p:sp>
        <p:nvSpPr>
          <p:cNvPr id="3" name="TextBox 2"/>
          <p:cNvSpPr txBox="1"/>
          <p:nvPr/>
        </p:nvSpPr>
        <p:spPr>
          <a:xfrm>
            <a:off x="990600" y="3886200"/>
            <a:ext cx="5334000" cy="369332"/>
          </a:xfrm>
          <a:prstGeom prst="rect">
            <a:avLst/>
          </a:prstGeom>
          <a:noFill/>
        </p:spPr>
        <p:txBody>
          <a:bodyPr wrap="square" rtlCol="0">
            <a:spAutoFit/>
          </a:bodyPr>
          <a:lstStyle/>
          <a:p>
            <a:r>
              <a:rPr lang="en-US" dirty="0" smtClean="0"/>
              <a:t>THIS LOAN IS ACTUALLY IN AN IXIS TRUST</a:t>
            </a:r>
            <a:endParaRPr lang="en-US" dirty="0"/>
          </a:p>
        </p:txBody>
      </p:sp>
    </p:spTree>
    <p:extLst>
      <p:ext uri="{BB962C8B-B14F-4D97-AF65-F5344CB8AC3E}">
        <p14:creationId xmlns:p14="http://schemas.microsoft.com/office/powerpoint/2010/main" val="3354878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535203255"/>
              </p:ext>
            </p:extLst>
          </p:nvPr>
        </p:nvGraphicFramePr>
        <p:xfrm>
          <a:off x="990601" y="152400"/>
          <a:ext cx="7086600" cy="6705600"/>
        </p:xfrm>
        <a:graphic>
          <a:graphicData uri="http://schemas.openxmlformats.org/presentationml/2006/ole">
            <mc:AlternateContent xmlns:mc="http://schemas.openxmlformats.org/markup-compatibility/2006">
              <mc:Choice xmlns:v="urn:schemas-microsoft-com:vml" Requires="v">
                <p:oleObj spid="_x0000_s5127" name="Acrobat Document" r:id="rId3" imgW="5829199" imgH="7543800" progId="AcroExch.Document.7">
                  <p:embed/>
                </p:oleObj>
              </mc:Choice>
              <mc:Fallback>
                <p:oleObj name="Acrobat Document" r:id="rId3" imgW="5829199" imgH="7543800" progId="AcroExch.Document.7">
                  <p:embed/>
                  <p:pic>
                    <p:nvPicPr>
                      <p:cNvPr id="0" name=""/>
                      <p:cNvPicPr/>
                      <p:nvPr/>
                    </p:nvPicPr>
                    <p:blipFill>
                      <a:blip r:embed="rId4"/>
                      <a:stretch>
                        <a:fillRect/>
                      </a:stretch>
                    </p:blipFill>
                    <p:spPr>
                      <a:xfrm>
                        <a:off x="990601" y="152400"/>
                        <a:ext cx="7086600" cy="6705600"/>
                      </a:xfrm>
                      <a:prstGeom prst="rect">
                        <a:avLst/>
                      </a:prstGeom>
                    </p:spPr>
                  </p:pic>
                </p:oleObj>
              </mc:Fallback>
            </mc:AlternateContent>
          </a:graphicData>
        </a:graphic>
      </p:graphicFrame>
    </p:spTree>
    <p:extLst>
      <p:ext uri="{BB962C8B-B14F-4D97-AF65-F5344CB8AC3E}">
        <p14:creationId xmlns:p14="http://schemas.microsoft.com/office/powerpoint/2010/main" val="68856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652134480"/>
              </p:ext>
            </p:extLst>
          </p:nvPr>
        </p:nvGraphicFramePr>
        <p:xfrm>
          <a:off x="1371600" y="228600"/>
          <a:ext cx="5867399" cy="6477000"/>
        </p:xfrm>
        <a:graphic>
          <a:graphicData uri="http://schemas.openxmlformats.org/presentationml/2006/ole">
            <mc:AlternateContent xmlns:mc="http://schemas.openxmlformats.org/markup-compatibility/2006">
              <mc:Choice xmlns:v="urn:schemas-microsoft-com:vml" Requires="v">
                <p:oleObj spid="_x0000_s6150" name="Acrobat Document" r:id="rId3" imgW="5829199" imgH="7543800" progId="AcroExch.Document.7">
                  <p:embed/>
                </p:oleObj>
              </mc:Choice>
              <mc:Fallback>
                <p:oleObj name="Acrobat Document" r:id="rId3" imgW="5829199" imgH="7543800" progId="AcroExch.Document.7">
                  <p:embed/>
                  <p:pic>
                    <p:nvPicPr>
                      <p:cNvPr id="0" name=""/>
                      <p:cNvPicPr/>
                      <p:nvPr/>
                    </p:nvPicPr>
                    <p:blipFill>
                      <a:blip r:embed="rId4"/>
                      <a:stretch>
                        <a:fillRect/>
                      </a:stretch>
                    </p:blipFill>
                    <p:spPr>
                      <a:xfrm>
                        <a:off x="1371600" y="228600"/>
                        <a:ext cx="5867399" cy="6477000"/>
                      </a:xfrm>
                      <a:prstGeom prst="rect">
                        <a:avLst/>
                      </a:prstGeom>
                    </p:spPr>
                  </p:pic>
                </p:oleObj>
              </mc:Fallback>
            </mc:AlternateContent>
          </a:graphicData>
        </a:graphic>
      </p:graphicFrame>
      <p:cxnSp>
        <p:nvCxnSpPr>
          <p:cNvPr id="4" name="Straight Arrow Connector 3"/>
          <p:cNvCxnSpPr/>
          <p:nvPr/>
        </p:nvCxnSpPr>
        <p:spPr>
          <a:xfrm flipV="1">
            <a:off x="1143000" y="2362200"/>
            <a:ext cx="762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699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2060"/>
                </a:solidFill>
              </a:rPr>
              <a:t>Fannie Site requires only Address, </a:t>
            </a:r>
            <a:r>
              <a:rPr lang="en-US" dirty="0" err="1" smtClean="0">
                <a:solidFill>
                  <a:srgbClr val="002060"/>
                </a:solidFill>
              </a:rPr>
              <a:t>City,St,Zip</a:t>
            </a:r>
            <a:endParaRPr lang="en-US" dirty="0" smtClean="0">
              <a:solidFill>
                <a:srgbClr val="002060"/>
              </a:solidFill>
            </a:endParaRPr>
          </a:p>
          <a:p>
            <a:r>
              <a:rPr lang="en-US" dirty="0" smtClean="0">
                <a:solidFill>
                  <a:srgbClr val="002060"/>
                </a:solidFill>
              </a:rPr>
              <a:t>Freddie Site requires, </a:t>
            </a:r>
            <a:r>
              <a:rPr lang="en-US" dirty="0" err="1" smtClean="0">
                <a:solidFill>
                  <a:srgbClr val="002060"/>
                </a:solidFill>
              </a:rPr>
              <a:t>Name,Address</a:t>
            </a:r>
            <a:r>
              <a:rPr lang="en-US" dirty="0" smtClean="0">
                <a:solidFill>
                  <a:srgbClr val="002060"/>
                </a:solidFill>
              </a:rPr>
              <a:t>, City, St, Zip and Last four of SSN.</a:t>
            </a:r>
          </a:p>
          <a:p>
            <a:r>
              <a:rPr lang="en-US" dirty="0" smtClean="0">
                <a:solidFill>
                  <a:srgbClr val="002060"/>
                </a:solidFill>
              </a:rPr>
              <a:t>Fannie and Freddie owned loans are not available on a loan level basis.</a:t>
            </a:r>
          </a:p>
          <a:p>
            <a:r>
              <a:rPr lang="en-US" dirty="0" smtClean="0">
                <a:solidFill>
                  <a:srgbClr val="002060"/>
                </a:solidFill>
              </a:rPr>
              <a:t>Fannie and Freddie owned loans are either Securitized in one of their MBS Pools or are Portfolio Owned.</a:t>
            </a:r>
            <a:endParaRPr lang="en-US" dirty="0">
              <a:solidFill>
                <a:srgbClr val="002060"/>
              </a:solidFill>
            </a:endParaRPr>
          </a:p>
          <a:p>
            <a:endParaRPr lang="en-US" dirty="0"/>
          </a:p>
        </p:txBody>
      </p:sp>
      <p:sp>
        <p:nvSpPr>
          <p:cNvPr id="4" name="Title 3"/>
          <p:cNvSpPr>
            <a:spLocks noGrp="1"/>
          </p:cNvSpPr>
          <p:nvPr>
            <p:ph type="title"/>
          </p:nvPr>
        </p:nvSpPr>
        <p:spPr/>
        <p:txBody>
          <a:bodyPr/>
          <a:lstStyle/>
          <a:p>
            <a:r>
              <a:rPr lang="en-US" dirty="0" smtClean="0"/>
              <a:t>Fannie/Freddie Lookup Tool</a:t>
            </a:r>
            <a:endParaRPr lang="en-US" dirty="0"/>
          </a:p>
        </p:txBody>
      </p:sp>
    </p:spTree>
    <p:extLst>
      <p:ext uri="{BB962C8B-B14F-4D97-AF65-F5344CB8AC3E}">
        <p14:creationId xmlns:p14="http://schemas.microsoft.com/office/powerpoint/2010/main" val="2826777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voiding Foreclosure -How to Get Help with Your Mortgage - Windows Internet Explor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230" y="1481138"/>
            <a:ext cx="7241539" cy="4525962"/>
          </a:xfrm>
        </p:spPr>
      </p:pic>
      <p:sp>
        <p:nvSpPr>
          <p:cNvPr id="3" name="Title 2"/>
          <p:cNvSpPr>
            <a:spLocks noGrp="1"/>
          </p:cNvSpPr>
          <p:nvPr>
            <p:ph type="title"/>
          </p:nvPr>
        </p:nvSpPr>
        <p:spPr/>
        <p:txBody>
          <a:bodyPr/>
          <a:lstStyle/>
          <a:p>
            <a:r>
              <a:rPr lang="en-US" dirty="0" smtClean="0"/>
              <a:t>Freddie Lookup Screen</a:t>
            </a:r>
            <a:endParaRPr lang="en-US" dirty="0"/>
          </a:p>
        </p:txBody>
      </p:sp>
    </p:spTree>
    <p:extLst>
      <p:ext uri="{BB962C8B-B14F-4D97-AF65-F5344CB8AC3E}">
        <p14:creationId xmlns:p14="http://schemas.microsoft.com/office/powerpoint/2010/main" val="474633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es Fannie Mae Own Your Mortgage? Loan Lookup Tool - Windows Internet Explor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230" y="1481138"/>
            <a:ext cx="7241539" cy="4525962"/>
          </a:xfrm>
        </p:spPr>
      </p:pic>
      <p:sp>
        <p:nvSpPr>
          <p:cNvPr id="3" name="Title 2"/>
          <p:cNvSpPr>
            <a:spLocks noGrp="1"/>
          </p:cNvSpPr>
          <p:nvPr>
            <p:ph type="title"/>
          </p:nvPr>
        </p:nvSpPr>
        <p:spPr/>
        <p:txBody>
          <a:bodyPr/>
          <a:lstStyle/>
          <a:p>
            <a:r>
              <a:rPr lang="en-US" dirty="0" smtClean="0"/>
              <a:t>Fannie Lookup Screen</a:t>
            </a:r>
            <a:endParaRPr lang="en-US" dirty="0"/>
          </a:p>
        </p:txBody>
      </p:sp>
    </p:spTree>
    <p:extLst>
      <p:ext uri="{BB962C8B-B14F-4D97-AF65-F5344CB8AC3E}">
        <p14:creationId xmlns:p14="http://schemas.microsoft.com/office/powerpoint/2010/main" val="1534400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hlinkClick r:id="rId3"/>
              </a:rPr>
              <a:t>http://</a:t>
            </a:r>
            <a:r>
              <a:rPr lang="en-US" dirty="0" err="1" smtClean="0">
                <a:hlinkClick r:id="rId3"/>
              </a:rPr>
              <a:t>www.absnet.net</a:t>
            </a:r>
            <a:r>
              <a:rPr lang="en-US" dirty="0" smtClean="0">
                <a:hlinkClick r:id="rId3"/>
              </a:rPr>
              <a:t>/</a:t>
            </a:r>
            <a:r>
              <a:rPr lang="en-US" dirty="0" err="1" smtClean="0">
                <a:hlinkClick r:id="rId3"/>
              </a:rPr>
              <a:t>home.asp?tab</a:t>
            </a:r>
            <a:r>
              <a:rPr lang="en-US" dirty="0" smtClean="0">
                <a:hlinkClick r:id="rId3"/>
              </a:rPr>
              <a:t>=home</a:t>
            </a:r>
            <a:endParaRPr lang="en-US" dirty="0" smtClean="0"/>
          </a:p>
          <a:p>
            <a:r>
              <a:rPr lang="en-US" dirty="0" smtClean="0"/>
              <a:t>Requires Registration – Free Site</a:t>
            </a:r>
          </a:p>
          <a:p>
            <a:r>
              <a:rPr lang="en-US" dirty="0" smtClean="0"/>
              <a:t>Very Informative site for Deal Search</a:t>
            </a:r>
          </a:p>
          <a:p>
            <a:r>
              <a:rPr lang="en-US" dirty="0" smtClean="0"/>
              <a:t>Lookup Deals by Issuers, Trustees, Sellers, Servicers.</a:t>
            </a:r>
          </a:p>
          <a:p>
            <a:r>
              <a:rPr lang="en-US" dirty="0" smtClean="0"/>
              <a:t>Deal Info also gives closing date </a:t>
            </a:r>
          </a:p>
          <a:p>
            <a:r>
              <a:rPr lang="en-US" dirty="0" smtClean="0"/>
              <a:t>Deal Info gives Public or Private Placement status.</a:t>
            </a:r>
          </a:p>
          <a:p>
            <a:r>
              <a:rPr lang="en-US" dirty="0" smtClean="0"/>
              <a:t>If you have the Deal name you can look here to see current trustee.</a:t>
            </a:r>
          </a:p>
          <a:p>
            <a:endParaRPr lang="en-US" dirty="0"/>
          </a:p>
        </p:txBody>
      </p:sp>
      <p:sp>
        <p:nvSpPr>
          <p:cNvPr id="3" name="Title 2"/>
          <p:cNvSpPr>
            <a:spLocks noGrp="1"/>
          </p:cNvSpPr>
          <p:nvPr>
            <p:ph type="title"/>
          </p:nvPr>
        </p:nvSpPr>
        <p:spPr/>
        <p:txBody>
          <a:bodyPr/>
          <a:lstStyle/>
          <a:p>
            <a:r>
              <a:rPr lang="en-US" dirty="0" smtClean="0"/>
              <a:t>ABSNET</a:t>
            </a:r>
            <a:endParaRPr lang="en-US" dirty="0"/>
          </a:p>
        </p:txBody>
      </p:sp>
    </p:spTree>
    <p:extLst>
      <p:ext uri="{BB962C8B-B14F-4D97-AF65-F5344CB8AC3E}">
        <p14:creationId xmlns:p14="http://schemas.microsoft.com/office/powerpoint/2010/main" val="1428222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Net... The SOURCE for Securitization Information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cxnSp>
        <p:nvCxnSpPr>
          <p:cNvPr id="4" name="Straight Arrow Connector 3"/>
          <p:cNvCxnSpPr/>
          <p:nvPr/>
        </p:nvCxnSpPr>
        <p:spPr>
          <a:xfrm flipH="1">
            <a:off x="5029200" y="4343400"/>
            <a:ext cx="2819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24800" y="4038600"/>
            <a:ext cx="914400" cy="923330"/>
          </a:xfrm>
          <a:prstGeom prst="rect">
            <a:avLst/>
          </a:prstGeom>
          <a:noFill/>
        </p:spPr>
        <p:txBody>
          <a:bodyPr wrap="square" rtlCol="0">
            <a:spAutoFit/>
          </a:bodyPr>
          <a:lstStyle/>
          <a:p>
            <a:r>
              <a:rPr lang="en-US" dirty="0" smtClean="0"/>
              <a:t>Select</a:t>
            </a:r>
          </a:p>
          <a:p>
            <a:r>
              <a:rPr lang="en-US" dirty="0" smtClean="0"/>
              <a:t>Res MBS</a:t>
            </a:r>
            <a:endParaRPr lang="en-US" dirty="0"/>
          </a:p>
        </p:txBody>
      </p:sp>
    </p:spTree>
    <p:extLst>
      <p:ext uri="{BB962C8B-B14F-4D97-AF65-F5344CB8AC3E}">
        <p14:creationId xmlns:p14="http://schemas.microsoft.com/office/powerpoint/2010/main" val="983857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Net - Issuers in Residential MBS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cxnSp>
        <p:nvCxnSpPr>
          <p:cNvPr id="5" name="Straight Arrow Connector 4"/>
          <p:cNvCxnSpPr/>
          <p:nvPr/>
        </p:nvCxnSpPr>
        <p:spPr>
          <a:xfrm flipV="1">
            <a:off x="457200" y="3581400"/>
            <a:ext cx="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 y="4572000"/>
            <a:ext cx="914400" cy="1200329"/>
          </a:xfrm>
          <a:prstGeom prst="rect">
            <a:avLst/>
          </a:prstGeom>
          <a:noFill/>
        </p:spPr>
        <p:txBody>
          <a:bodyPr wrap="square" rtlCol="0">
            <a:spAutoFit/>
          </a:bodyPr>
          <a:lstStyle/>
          <a:p>
            <a:r>
              <a:rPr lang="en-US" dirty="0" smtClean="0"/>
              <a:t>You can sort here</a:t>
            </a:r>
            <a:endParaRPr lang="en-US" dirty="0"/>
          </a:p>
        </p:txBody>
      </p:sp>
    </p:spTree>
    <p:extLst>
      <p:ext uri="{BB962C8B-B14F-4D97-AF65-F5344CB8AC3E}">
        <p14:creationId xmlns:p14="http://schemas.microsoft.com/office/powerpoint/2010/main" val="214100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 every loan is securitized in a public placement deal.</a:t>
            </a:r>
          </a:p>
          <a:p>
            <a:r>
              <a:rPr lang="en-US" dirty="0" smtClean="0"/>
              <a:t>Fannie/Freddie own more than half of all mortgage loans</a:t>
            </a:r>
          </a:p>
          <a:p>
            <a:r>
              <a:rPr lang="en-US" dirty="0" smtClean="0"/>
              <a:t>Private Placement securitization loan info and trust documents are not available to the public.</a:t>
            </a:r>
          </a:p>
          <a:p>
            <a:r>
              <a:rPr lang="en-US" dirty="0" smtClean="0"/>
              <a:t>Some loans are Portfolio owned.</a:t>
            </a:r>
            <a:endParaRPr lang="en-US" dirty="0"/>
          </a:p>
        </p:txBody>
      </p:sp>
      <p:sp>
        <p:nvSpPr>
          <p:cNvPr id="3" name="Title 2"/>
          <p:cNvSpPr>
            <a:spLocks noGrp="1"/>
          </p:cNvSpPr>
          <p:nvPr>
            <p:ph type="title"/>
          </p:nvPr>
        </p:nvSpPr>
        <p:spPr/>
        <p:txBody>
          <a:bodyPr/>
          <a:lstStyle/>
          <a:p>
            <a:r>
              <a:rPr lang="en-US" dirty="0" smtClean="0"/>
              <a:t>Important Tips:</a:t>
            </a:r>
            <a:endParaRPr lang="en-US" dirty="0"/>
          </a:p>
        </p:txBody>
      </p:sp>
    </p:spTree>
    <p:extLst>
      <p:ext uri="{BB962C8B-B14F-4D97-AF65-F5344CB8AC3E}">
        <p14:creationId xmlns:p14="http://schemas.microsoft.com/office/powerpoint/2010/main" val="3875097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hlinkClick r:id="rId2"/>
              </a:rPr>
              <a:t>http://</a:t>
            </a:r>
            <a:r>
              <a:rPr lang="en-US" dirty="0" err="1">
                <a:hlinkClick r:id="rId2"/>
              </a:rPr>
              <a:t>pro.edgar-online.com</a:t>
            </a:r>
            <a:r>
              <a:rPr lang="en-US" dirty="0" smtClean="0">
                <a:hlinkClick r:id="rId2"/>
              </a:rPr>
              <a:t>/</a:t>
            </a:r>
            <a:endParaRPr lang="en-US" dirty="0" smtClean="0"/>
          </a:p>
          <a:p>
            <a:r>
              <a:rPr lang="en-US" dirty="0" smtClean="0"/>
              <a:t>Good Text Search site for SEC Documents.</a:t>
            </a:r>
          </a:p>
          <a:p>
            <a:r>
              <a:rPr lang="en-US" dirty="0" smtClean="0"/>
              <a:t>You can search all 424b5’s (prospectuses) that have originators named to narrow down list.</a:t>
            </a:r>
          </a:p>
          <a:p>
            <a:r>
              <a:rPr lang="en-US" dirty="0" smtClean="0"/>
              <a:t>You can search all 424b5’s using narrow date ranges.</a:t>
            </a:r>
          </a:p>
          <a:p>
            <a:r>
              <a:rPr lang="en-US" dirty="0" smtClean="0"/>
              <a:t>You can search loan schedules on 8-K or FWP using date range with Zip Code, Loan </a:t>
            </a:r>
            <a:r>
              <a:rPr lang="en-US" dirty="0" err="1" smtClean="0"/>
              <a:t>Amt</a:t>
            </a:r>
            <a:r>
              <a:rPr lang="en-US" dirty="0" smtClean="0"/>
              <a:t> and occasionally get lucky with a loan number.</a:t>
            </a:r>
          </a:p>
          <a:p>
            <a:endParaRPr lang="en-US" dirty="0"/>
          </a:p>
        </p:txBody>
      </p:sp>
      <p:sp>
        <p:nvSpPr>
          <p:cNvPr id="3" name="Title 2"/>
          <p:cNvSpPr>
            <a:spLocks noGrp="1"/>
          </p:cNvSpPr>
          <p:nvPr>
            <p:ph type="title"/>
          </p:nvPr>
        </p:nvSpPr>
        <p:spPr/>
        <p:txBody>
          <a:bodyPr/>
          <a:lstStyle/>
          <a:p>
            <a:r>
              <a:rPr lang="en-US" dirty="0" err="1" smtClean="0"/>
              <a:t>EDGARpro</a:t>
            </a:r>
            <a:endParaRPr lang="en-US" dirty="0"/>
          </a:p>
        </p:txBody>
      </p:sp>
    </p:spTree>
    <p:extLst>
      <p:ext uri="{BB962C8B-B14F-4D97-AF65-F5344CB8AC3E}">
        <p14:creationId xmlns:p14="http://schemas.microsoft.com/office/powerpoint/2010/main" val="2693306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GAR Pro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676900"/>
          </a:xfrm>
          <a:prstGeom prst="rect">
            <a:avLst/>
          </a:prstGeom>
        </p:spPr>
      </p:pic>
      <p:sp>
        <p:nvSpPr>
          <p:cNvPr id="3" name="Down Arrow 2"/>
          <p:cNvSpPr/>
          <p:nvPr/>
        </p:nvSpPr>
        <p:spPr>
          <a:xfrm>
            <a:off x="1738884" y="228600"/>
            <a:ext cx="484632" cy="673608"/>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824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GAR Pro - Filing Search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1691818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Loan #548949106</a:t>
            </a:r>
          </a:p>
          <a:p>
            <a:r>
              <a:rPr lang="en-US" dirty="0" smtClean="0"/>
              <a:t>GMACM Mortgage Loan Trust 2003-J7</a:t>
            </a:r>
          </a:p>
          <a:p>
            <a:endParaRPr lang="en-US" dirty="0"/>
          </a:p>
          <a:p>
            <a:r>
              <a:rPr lang="en-US" dirty="0" smtClean="0"/>
              <a:t>Loan Schedules filed with SEC are Few so this doesn’t work very often but it’s worth a try.</a:t>
            </a:r>
          </a:p>
          <a:p>
            <a:endParaRPr lang="en-US" dirty="0"/>
          </a:p>
          <a:p>
            <a:endParaRPr lang="en-US" dirty="0" smtClean="0"/>
          </a:p>
          <a:p>
            <a:r>
              <a:rPr lang="en-US" dirty="0">
                <a:hlinkClick r:id="rId2"/>
              </a:rPr>
              <a:t>http://</a:t>
            </a:r>
            <a:r>
              <a:rPr lang="en-US" dirty="0" err="1">
                <a:hlinkClick r:id="rId2"/>
              </a:rPr>
              <a:t>pro.edgar-online.com</a:t>
            </a:r>
            <a:r>
              <a:rPr lang="en-US" dirty="0" smtClean="0">
                <a:hlinkClick r:id="rId2"/>
              </a:rPr>
              <a:t>/</a:t>
            </a:r>
            <a:endParaRPr lang="en-US" dirty="0" smtClean="0"/>
          </a:p>
          <a:p>
            <a:endParaRPr lang="en-US" dirty="0"/>
          </a:p>
        </p:txBody>
      </p:sp>
      <p:sp>
        <p:nvSpPr>
          <p:cNvPr id="3" name="Title 2"/>
          <p:cNvSpPr>
            <a:spLocks noGrp="1"/>
          </p:cNvSpPr>
          <p:nvPr>
            <p:ph type="title"/>
          </p:nvPr>
        </p:nvSpPr>
        <p:spPr/>
        <p:txBody>
          <a:bodyPr/>
          <a:lstStyle/>
          <a:p>
            <a:r>
              <a:rPr lang="en-US" dirty="0" err="1" smtClean="0"/>
              <a:t>EDGARpro</a:t>
            </a:r>
            <a:r>
              <a:rPr lang="en-US" dirty="0" smtClean="0"/>
              <a:t> Example Searches</a:t>
            </a:r>
            <a:endParaRPr lang="en-US" dirty="0"/>
          </a:p>
        </p:txBody>
      </p:sp>
    </p:spTree>
    <p:extLst>
      <p:ext uri="{BB962C8B-B14F-4D97-AF65-F5344CB8AC3E}">
        <p14:creationId xmlns:p14="http://schemas.microsoft.com/office/powerpoint/2010/main" val="1490233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GAR Pro - Filing Search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881289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GAR Pro - Filing Search Results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1694003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hlinkClick r:id="rId2"/>
              </a:rPr>
              <a:t>http://</a:t>
            </a:r>
            <a:r>
              <a:rPr lang="en-US" dirty="0" err="1">
                <a:hlinkClick r:id="rId2"/>
              </a:rPr>
              <a:t>pro.edgar-online.com</a:t>
            </a:r>
            <a:r>
              <a:rPr lang="en-US" dirty="0" smtClean="0">
                <a:hlinkClick r:id="rId2"/>
              </a:rPr>
              <a:t>/</a:t>
            </a:r>
            <a:endParaRPr lang="en-US" dirty="0" smtClean="0"/>
          </a:p>
          <a:p>
            <a:r>
              <a:rPr lang="en-US" dirty="0" smtClean="0"/>
              <a:t>Loan Originated on 3/19/05</a:t>
            </a:r>
          </a:p>
          <a:p>
            <a:r>
              <a:rPr lang="en-US" dirty="0" smtClean="0"/>
              <a:t>Originator – Plaza Home Mortgage </a:t>
            </a:r>
          </a:p>
          <a:p>
            <a:r>
              <a:rPr lang="en-US" dirty="0" smtClean="0"/>
              <a:t>Loan is in Harborview MLT 2005-5Trust</a:t>
            </a:r>
          </a:p>
          <a:p>
            <a:r>
              <a:rPr lang="en-US" dirty="0" smtClean="0"/>
              <a:t>Search </a:t>
            </a:r>
            <a:r>
              <a:rPr lang="en-US" dirty="0" err="1" smtClean="0"/>
              <a:t>EDGARpro</a:t>
            </a:r>
            <a:r>
              <a:rPr lang="en-US" dirty="0" smtClean="0"/>
              <a:t> using – Plaza &lt;near/30&gt; Originator.  Date Range – 03/01/05 to 07/01/05.</a:t>
            </a:r>
          </a:p>
          <a:p>
            <a:r>
              <a:rPr lang="en-US" dirty="0" smtClean="0"/>
              <a:t>15 Results.  Check cut off dates </a:t>
            </a:r>
          </a:p>
          <a:p>
            <a:r>
              <a:rPr lang="en-US" dirty="0" smtClean="0"/>
              <a:t>Check If there are Loan Schedules</a:t>
            </a:r>
          </a:p>
          <a:p>
            <a:r>
              <a:rPr lang="en-US" dirty="0" smtClean="0"/>
              <a:t>Check Investor Sites.</a:t>
            </a:r>
            <a:endParaRPr lang="en-US" dirty="0"/>
          </a:p>
        </p:txBody>
      </p:sp>
      <p:sp>
        <p:nvSpPr>
          <p:cNvPr id="3" name="Title 2"/>
          <p:cNvSpPr>
            <a:spLocks noGrp="1"/>
          </p:cNvSpPr>
          <p:nvPr>
            <p:ph type="title"/>
          </p:nvPr>
        </p:nvSpPr>
        <p:spPr/>
        <p:txBody>
          <a:bodyPr/>
          <a:lstStyle/>
          <a:p>
            <a:r>
              <a:rPr lang="en-US" dirty="0" err="1" smtClean="0"/>
              <a:t>EDGARpro</a:t>
            </a:r>
            <a:r>
              <a:rPr lang="en-US" dirty="0" smtClean="0"/>
              <a:t> Example Searches</a:t>
            </a:r>
            <a:endParaRPr lang="en-US" dirty="0"/>
          </a:p>
        </p:txBody>
      </p:sp>
    </p:spTree>
    <p:extLst>
      <p:ext uri="{BB962C8B-B14F-4D97-AF65-F5344CB8AC3E}">
        <p14:creationId xmlns:p14="http://schemas.microsoft.com/office/powerpoint/2010/main" val="195045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GAR Pro - Filing Search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3365114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GAR Pro - Filing Search Results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
        <p:nvSpPr>
          <p:cNvPr id="3" name="Down Arrow 2"/>
          <p:cNvSpPr/>
          <p:nvPr/>
        </p:nvSpPr>
        <p:spPr>
          <a:xfrm>
            <a:off x="4343400" y="571500"/>
            <a:ext cx="45719" cy="1104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477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 data contained in each deal are Remittance reports filed by the Servicers to the Trustees or Securities Administrators usually around the 25</a:t>
            </a:r>
            <a:r>
              <a:rPr lang="en-US" baseline="30000" dirty="0" smtClean="0"/>
              <a:t>th</a:t>
            </a:r>
            <a:r>
              <a:rPr lang="en-US" dirty="0" smtClean="0"/>
              <a:t> of each month.</a:t>
            </a:r>
          </a:p>
          <a:p>
            <a:r>
              <a:rPr lang="en-US" b="1" dirty="0" smtClean="0"/>
              <a:t>Remittance Reports </a:t>
            </a:r>
            <a:r>
              <a:rPr lang="en-US" dirty="0" smtClean="0"/>
              <a:t>– include detailed information for each bond class as well as performance information of the loans backing the securities.</a:t>
            </a:r>
          </a:p>
          <a:p>
            <a:r>
              <a:rPr lang="en-US" b="1" dirty="0" smtClean="0"/>
              <a:t>Loan Level Reports </a:t>
            </a:r>
            <a:r>
              <a:rPr lang="en-US" dirty="0" smtClean="0"/>
              <a:t>– include each loan in the trust with detailed information as to the status of the loans.  These are filed by the servicer each month.  Some deals include these.  Some do not.</a:t>
            </a:r>
            <a:endParaRPr lang="en-US" dirty="0"/>
          </a:p>
        </p:txBody>
      </p:sp>
      <p:sp>
        <p:nvSpPr>
          <p:cNvPr id="3" name="Title 2"/>
          <p:cNvSpPr>
            <a:spLocks noGrp="1"/>
          </p:cNvSpPr>
          <p:nvPr>
            <p:ph type="title"/>
          </p:nvPr>
        </p:nvSpPr>
        <p:spPr/>
        <p:txBody>
          <a:bodyPr/>
          <a:lstStyle/>
          <a:p>
            <a:r>
              <a:rPr lang="en-US" dirty="0" smtClean="0"/>
              <a:t>Investor Reporting Sites</a:t>
            </a:r>
            <a:endParaRPr lang="en-US" dirty="0"/>
          </a:p>
        </p:txBody>
      </p:sp>
    </p:spTree>
    <p:extLst>
      <p:ext uri="{BB962C8B-B14F-4D97-AF65-F5344CB8AC3E}">
        <p14:creationId xmlns:p14="http://schemas.microsoft.com/office/powerpoint/2010/main" val="3492979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1.  MERS Servicer ID</a:t>
            </a:r>
          </a:p>
          <a:p>
            <a:pPr lvl="1"/>
            <a:r>
              <a:rPr lang="en-US" dirty="0">
                <a:hlinkClick r:id="rId2"/>
              </a:rPr>
              <a:t>https://</a:t>
            </a:r>
            <a:r>
              <a:rPr lang="en-US" dirty="0" err="1">
                <a:hlinkClick r:id="rId2"/>
              </a:rPr>
              <a:t>www.mers-servicerid.org</a:t>
            </a:r>
            <a:r>
              <a:rPr lang="en-US" dirty="0">
                <a:hlinkClick r:id="rId2"/>
              </a:rPr>
              <a:t>/sis</a:t>
            </a:r>
            <a:r>
              <a:rPr lang="en-US" dirty="0" smtClean="0">
                <a:hlinkClick r:id="rId2"/>
              </a:rPr>
              <a:t>/</a:t>
            </a:r>
            <a:endParaRPr lang="en-US" dirty="0" smtClean="0"/>
          </a:p>
          <a:p>
            <a:pPr marL="850392" lvl="1" indent="-457200">
              <a:buAutoNum type="arabicPeriod" startAt="2"/>
            </a:pPr>
            <a:endParaRPr lang="en-US" dirty="0" smtClean="0"/>
          </a:p>
          <a:p>
            <a:pPr marL="850392" lvl="1" indent="-457200">
              <a:buAutoNum type="arabicPeriod" startAt="2"/>
            </a:pPr>
            <a:r>
              <a:rPr lang="en-US" dirty="0" smtClean="0"/>
              <a:t>Fannie Mae Loan Lookup Website</a:t>
            </a:r>
          </a:p>
          <a:p>
            <a:pPr marL="393192" lvl="1" indent="0">
              <a:buNone/>
            </a:pPr>
            <a:r>
              <a:rPr lang="en-US" dirty="0" smtClean="0">
                <a:hlinkClick r:id="rId3"/>
              </a:rPr>
              <a:t>http</a:t>
            </a:r>
            <a:r>
              <a:rPr lang="en-US" dirty="0">
                <a:hlinkClick r:id="rId3"/>
              </a:rPr>
              <a:t>://</a:t>
            </a:r>
            <a:r>
              <a:rPr lang="en-US" dirty="0" err="1">
                <a:hlinkClick r:id="rId3"/>
              </a:rPr>
              <a:t>www.fanniemae.com</a:t>
            </a:r>
            <a:r>
              <a:rPr lang="en-US" dirty="0">
                <a:hlinkClick r:id="rId3"/>
              </a:rPr>
              <a:t>/</a:t>
            </a:r>
            <a:r>
              <a:rPr lang="en-US" dirty="0" err="1">
                <a:hlinkClick r:id="rId3"/>
              </a:rPr>
              <a:t>loanlookup</a:t>
            </a:r>
            <a:r>
              <a:rPr lang="en-US" dirty="0" smtClean="0">
                <a:hlinkClick r:id="rId3"/>
              </a:rPr>
              <a:t>/</a:t>
            </a:r>
            <a:endParaRPr lang="en-US" dirty="0" smtClean="0"/>
          </a:p>
          <a:p>
            <a:pPr lvl="1"/>
            <a:endParaRPr lang="en-US" dirty="0" smtClean="0"/>
          </a:p>
          <a:p>
            <a:pPr marL="850392" lvl="1" indent="-457200">
              <a:buAutoNum type="arabicPeriod" startAt="3"/>
            </a:pPr>
            <a:r>
              <a:rPr lang="en-US" dirty="0" smtClean="0"/>
              <a:t>Freddie Mac Loan Lookup Website</a:t>
            </a:r>
          </a:p>
          <a:p>
            <a:pPr marL="393192" lvl="1" indent="0">
              <a:buNone/>
            </a:pPr>
            <a:r>
              <a:rPr lang="en-US" dirty="0">
                <a:hlinkClick r:id="rId4"/>
              </a:rPr>
              <a:t>https://ww3.freddiemac.com/corporate</a:t>
            </a:r>
            <a:r>
              <a:rPr lang="en-US" dirty="0" smtClean="0">
                <a:hlinkClick r:id="rId4"/>
              </a:rPr>
              <a:t>/</a:t>
            </a:r>
            <a:endParaRPr lang="en-US" dirty="0" smtClean="0"/>
          </a:p>
        </p:txBody>
      </p:sp>
      <p:sp>
        <p:nvSpPr>
          <p:cNvPr id="3" name="Title 2"/>
          <p:cNvSpPr>
            <a:spLocks noGrp="1"/>
          </p:cNvSpPr>
          <p:nvPr>
            <p:ph type="title"/>
          </p:nvPr>
        </p:nvSpPr>
        <p:spPr/>
        <p:txBody>
          <a:bodyPr/>
          <a:lstStyle/>
          <a:p>
            <a:r>
              <a:rPr lang="en-US" dirty="0" smtClean="0"/>
              <a:t>SEARCH TOOLS</a:t>
            </a:r>
            <a:endParaRPr lang="en-US" dirty="0"/>
          </a:p>
        </p:txBody>
      </p:sp>
    </p:spTree>
    <p:extLst>
      <p:ext uri="{BB962C8B-B14F-4D97-AF65-F5344CB8AC3E}">
        <p14:creationId xmlns:p14="http://schemas.microsoft.com/office/powerpoint/2010/main" val="13084742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hlinkClick r:id="rId2"/>
              </a:rPr>
              <a:t>https://</a:t>
            </a:r>
            <a:r>
              <a:rPr lang="en-US" dirty="0" err="1">
                <a:hlinkClick r:id="rId2"/>
              </a:rPr>
              <a:t>tss.sfs.db.com</a:t>
            </a:r>
            <a:r>
              <a:rPr lang="en-US" dirty="0">
                <a:hlinkClick r:id="rId2"/>
              </a:rPr>
              <a:t>/</a:t>
            </a:r>
            <a:r>
              <a:rPr lang="en-US" dirty="0" err="1">
                <a:hlinkClick r:id="rId2"/>
              </a:rPr>
              <a:t>investpublic</a:t>
            </a:r>
            <a:r>
              <a:rPr lang="en-US" dirty="0" smtClean="0">
                <a:hlinkClick r:id="rId2"/>
              </a:rPr>
              <a:t>/</a:t>
            </a:r>
            <a:endParaRPr lang="en-US" dirty="0" smtClean="0"/>
          </a:p>
          <a:p>
            <a:r>
              <a:rPr lang="en-US" dirty="0" smtClean="0"/>
              <a:t>Loan Number – 609255411</a:t>
            </a:r>
          </a:p>
          <a:p>
            <a:r>
              <a:rPr lang="en-US" dirty="0" smtClean="0"/>
              <a:t>Loan Status: Foreclosure</a:t>
            </a:r>
          </a:p>
          <a:p>
            <a:r>
              <a:rPr lang="en-US" dirty="0" smtClean="0"/>
              <a:t>Zip - 11554</a:t>
            </a:r>
          </a:p>
          <a:p>
            <a:r>
              <a:rPr lang="en-US" dirty="0" err="1" smtClean="0"/>
              <a:t>Orig</a:t>
            </a:r>
            <a:r>
              <a:rPr lang="en-US" dirty="0" smtClean="0"/>
              <a:t> Loan </a:t>
            </a:r>
            <a:r>
              <a:rPr lang="en-US" dirty="0" err="1" smtClean="0"/>
              <a:t>Amt</a:t>
            </a:r>
            <a:r>
              <a:rPr lang="en-US" dirty="0" smtClean="0"/>
              <a:t> – 500,000</a:t>
            </a:r>
          </a:p>
          <a:p>
            <a:r>
              <a:rPr lang="en-US" dirty="0" smtClean="0"/>
              <a:t>Trust – Accredited MLT 2007-1</a:t>
            </a:r>
          </a:p>
          <a:p>
            <a:endParaRPr lang="en-US" dirty="0"/>
          </a:p>
          <a:p>
            <a:r>
              <a:rPr lang="en-US" dirty="0" smtClean="0"/>
              <a:t>Search Remittance Report for Loan Number</a:t>
            </a:r>
          </a:p>
          <a:p>
            <a:r>
              <a:rPr lang="en-US" dirty="0" smtClean="0"/>
              <a:t>Search Loan Level Report for Loan Number</a:t>
            </a:r>
          </a:p>
          <a:p>
            <a:endParaRPr lang="en-US" dirty="0"/>
          </a:p>
        </p:txBody>
      </p:sp>
      <p:sp>
        <p:nvSpPr>
          <p:cNvPr id="3" name="Title 2"/>
          <p:cNvSpPr>
            <a:spLocks noGrp="1"/>
          </p:cNvSpPr>
          <p:nvPr>
            <p:ph type="title"/>
          </p:nvPr>
        </p:nvSpPr>
        <p:spPr/>
        <p:txBody>
          <a:bodyPr>
            <a:normAutofit fontScale="90000"/>
          </a:bodyPr>
          <a:lstStyle/>
          <a:p>
            <a:r>
              <a:rPr lang="en-US" dirty="0" smtClean="0"/>
              <a:t>Deutsche Bank Investor Reporting Example.</a:t>
            </a:r>
            <a:endParaRPr lang="en-US" dirty="0"/>
          </a:p>
        </p:txBody>
      </p:sp>
    </p:spTree>
    <p:extLst>
      <p:ext uri="{BB962C8B-B14F-4D97-AF65-F5344CB8AC3E}">
        <p14:creationId xmlns:p14="http://schemas.microsoft.com/office/powerpoint/2010/main" val="1157889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r>
              <a:rPr lang="en-US" dirty="0" smtClean="0"/>
              <a:t>Subject Loan in Foreclosure Report</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030243144"/>
              </p:ext>
            </p:extLst>
          </p:nvPr>
        </p:nvGraphicFramePr>
        <p:xfrm>
          <a:off x="914400" y="838200"/>
          <a:ext cx="7696199" cy="6019800"/>
        </p:xfrm>
        <a:graphic>
          <a:graphicData uri="http://schemas.openxmlformats.org/presentationml/2006/ole">
            <mc:AlternateContent xmlns:mc="http://schemas.openxmlformats.org/markup-compatibility/2006">
              <mc:Choice xmlns:v="urn:schemas-microsoft-com:vml" Requires="v">
                <p:oleObj spid="_x0000_s3080" name="Acrobat Document" r:id="rId3" imgW="5829199" imgH="7543800" progId="AcroExch.Document.7">
                  <p:embed/>
                </p:oleObj>
              </mc:Choice>
              <mc:Fallback>
                <p:oleObj name="Acrobat Document" r:id="rId3" imgW="5829199" imgH="7543800" progId="AcroExch.Document.7">
                  <p:embed/>
                  <p:pic>
                    <p:nvPicPr>
                      <p:cNvPr id="0" name=""/>
                      <p:cNvPicPr/>
                      <p:nvPr/>
                    </p:nvPicPr>
                    <p:blipFill>
                      <a:blip r:embed="rId4"/>
                      <a:stretch>
                        <a:fillRect/>
                      </a:stretch>
                    </p:blipFill>
                    <p:spPr>
                      <a:xfrm>
                        <a:off x="914400" y="838200"/>
                        <a:ext cx="7696199" cy="6019800"/>
                      </a:xfrm>
                      <a:prstGeom prst="rect">
                        <a:avLst/>
                      </a:prstGeom>
                    </p:spPr>
                  </p:pic>
                </p:oleObj>
              </mc:Fallback>
            </mc:AlternateContent>
          </a:graphicData>
        </a:graphic>
      </p:graphicFrame>
      <p:cxnSp>
        <p:nvCxnSpPr>
          <p:cNvPr id="6" name="Straight Arrow Connector 5"/>
          <p:cNvCxnSpPr/>
          <p:nvPr/>
        </p:nvCxnSpPr>
        <p:spPr>
          <a:xfrm>
            <a:off x="228600" y="26670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830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B Investor Reporting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2659"/>
            <a:ext cx="9144000" cy="5752681"/>
          </a:xfrm>
          <a:prstGeom prst="rect">
            <a:avLst/>
          </a:prstGeom>
        </p:spPr>
      </p:pic>
      <p:sp>
        <p:nvSpPr>
          <p:cNvPr id="3" name="Left Arrow 2"/>
          <p:cNvSpPr/>
          <p:nvPr/>
        </p:nvSpPr>
        <p:spPr>
          <a:xfrm>
            <a:off x="1219200" y="2971800"/>
            <a:ext cx="1295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718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B Investor Reporting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2659"/>
            <a:ext cx="9144000" cy="5752681"/>
          </a:xfrm>
          <a:prstGeom prst="rect">
            <a:avLst/>
          </a:prstGeom>
        </p:spPr>
      </p:pic>
      <p:sp>
        <p:nvSpPr>
          <p:cNvPr id="3" name="Left Arrow 2"/>
          <p:cNvSpPr/>
          <p:nvPr/>
        </p:nvSpPr>
        <p:spPr>
          <a:xfrm>
            <a:off x="1828800" y="5562600"/>
            <a:ext cx="19812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7708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B Investor Reporting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2659"/>
            <a:ext cx="9144000" cy="5752681"/>
          </a:xfrm>
          <a:prstGeom prst="rect">
            <a:avLst/>
          </a:prstGeom>
        </p:spPr>
      </p:pic>
    </p:spTree>
    <p:extLst>
      <p:ext uri="{BB962C8B-B14F-4D97-AF65-F5344CB8AC3E}">
        <p14:creationId xmlns:p14="http://schemas.microsoft.com/office/powerpoint/2010/main" val="2910769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B Investor Reporting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2588901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B Investor Reporting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1148600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11162"/>
          </a:xfrm>
        </p:spPr>
        <p:txBody>
          <a:bodyPr>
            <a:normAutofit fontScale="90000"/>
          </a:bodyPr>
          <a:lstStyle/>
          <a:p>
            <a:r>
              <a:rPr lang="en-US" dirty="0" smtClean="0"/>
              <a:t>Remittance Report Example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699603863"/>
              </p:ext>
            </p:extLst>
          </p:nvPr>
        </p:nvGraphicFramePr>
        <p:xfrm>
          <a:off x="990600" y="762000"/>
          <a:ext cx="7543800" cy="6096000"/>
        </p:xfrm>
        <a:graphic>
          <a:graphicData uri="http://schemas.openxmlformats.org/presentationml/2006/ole">
            <mc:AlternateContent xmlns:mc="http://schemas.openxmlformats.org/markup-compatibility/2006">
              <mc:Choice xmlns:v="urn:schemas-microsoft-com:vml" Requires="v">
                <p:oleObj spid="_x0000_s1033" name="Acrobat Document" r:id="rId3" imgW="5829199" imgH="7543800" progId="AcroExch.Document.7">
                  <p:embed/>
                </p:oleObj>
              </mc:Choice>
              <mc:Fallback>
                <p:oleObj name="Acrobat Document" r:id="rId3" imgW="5829199" imgH="7543800" progId="AcroExch.Document.7">
                  <p:embed/>
                  <p:pic>
                    <p:nvPicPr>
                      <p:cNvPr id="0" name=""/>
                      <p:cNvPicPr/>
                      <p:nvPr/>
                    </p:nvPicPr>
                    <p:blipFill>
                      <a:blip r:embed="rId4"/>
                      <a:stretch>
                        <a:fillRect/>
                      </a:stretch>
                    </p:blipFill>
                    <p:spPr>
                      <a:xfrm>
                        <a:off x="990600" y="762000"/>
                        <a:ext cx="7543800" cy="6096000"/>
                      </a:xfrm>
                      <a:prstGeom prst="rect">
                        <a:avLst/>
                      </a:prstGeom>
                    </p:spPr>
                  </p:pic>
                </p:oleObj>
              </mc:Fallback>
            </mc:AlternateContent>
          </a:graphicData>
        </a:graphic>
      </p:graphicFrame>
    </p:spTree>
    <p:extLst>
      <p:ext uri="{BB962C8B-B14F-4D97-AF65-F5344CB8AC3E}">
        <p14:creationId xmlns:p14="http://schemas.microsoft.com/office/powerpoint/2010/main" val="2643696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Loan Level Remit Example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415173506"/>
              </p:ext>
            </p:extLst>
          </p:nvPr>
        </p:nvGraphicFramePr>
        <p:xfrm>
          <a:off x="457200" y="1684338"/>
          <a:ext cx="8229600" cy="4117975"/>
        </p:xfrm>
        <a:graphic>
          <a:graphicData uri="http://schemas.openxmlformats.org/presentationml/2006/ole">
            <mc:AlternateContent xmlns:mc="http://schemas.openxmlformats.org/markup-compatibility/2006">
              <mc:Choice xmlns:v="urn:schemas-microsoft-com:vml" Requires="v">
                <p:oleObj spid="_x0000_s2057" name="Worksheet" r:id="rId3" imgW="12201635" imgH="6105457" progId="Excel.Sheet.12">
                  <p:embed/>
                </p:oleObj>
              </mc:Choice>
              <mc:Fallback>
                <p:oleObj name="Worksheet" r:id="rId3" imgW="12201635" imgH="6105457" progId="Excel.Sheet.12">
                  <p:embed/>
                  <p:pic>
                    <p:nvPicPr>
                      <p:cNvPr id="0" name=""/>
                      <p:cNvPicPr/>
                      <p:nvPr/>
                    </p:nvPicPr>
                    <p:blipFill>
                      <a:blip r:embed="rId4"/>
                      <a:stretch>
                        <a:fillRect/>
                      </a:stretch>
                    </p:blipFill>
                    <p:spPr>
                      <a:xfrm>
                        <a:off x="457200" y="1684338"/>
                        <a:ext cx="8229600" cy="4117975"/>
                      </a:xfrm>
                      <a:prstGeom prst="rect">
                        <a:avLst/>
                      </a:prstGeom>
                    </p:spPr>
                  </p:pic>
                </p:oleObj>
              </mc:Fallback>
            </mc:AlternateContent>
          </a:graphicData>
        </a:graphic>
      </p:graphicFrame>
    </p:spTree>
    <p:extLst>
      <p:ext uri="{BB962C8B-B14F-4D97-AF65-F5344CB8AC3E}">
        <p14:creationId xmlns:p14="http://schemas.microsoft.com/office/powerpoint/2010/main" val="3737272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a:t>
            </a:r>
            <a:r>
              <a:rPr lang="en-US" dirty="0" err="1" smtClean="0">
                <a:hlinkClick r:id="rId2"/>
              </a:rPr>
              <a:t>www.sec.gov</a:t>
            </a:r>
            <a:r>
              <a:rPr lang="en-US" dirty="0" smtClean="0">
                <a:hlinkClick r:id="rId2"/>
              </a:rPr>
              <a:t>/</a:t>
            </a:r>
            <a:r>
              <a:rPr lang="en-US" dirty="0" err="1" smtClean="0">
                <a:hlinkClick r:id="rId2"/>
              </a:rPr>
              <a:t>edgar.shtml</a:t>
            </a:r>
            <a:endParaRPr lang="en-US" dirty="0" smtClean="0"/>
          </a:p>
          <a:p>
            <a:r>
              <a:rPr lang="en-US" dirty="0" smtClean="0"/>
              <a:t>To find a particular Trust </a:t>
            </a:r>
            <a:endParaRPr lang="en-US" dirty="0"/>
          </a:p>
        </p:txBody>
      </p:sp>
      <p:sp>
        <p:nvSpPr>
          <p:cNvPr id="3" name="Title 2"/>
          <p:cNvSpPr>
            <a:spLocks noGrp="1"/>
          </p:cNvSpPr>
          <p:nvPr>
            <p:ph type="title"/>
          </p:nvPr>
        </p:nvSpPr>
        <p:spPr/>
        <p:txBody>
          <a:bodyPr/>
          <a:lstStyle/>
          <a:p>
            <a:r>
              <a:rPr lang="en-US" dirty="0" smtClean="0"/>
              <a:t>EDGAR</a:t>
            </a:r>
            <a:endParaRPr lang="en-US" dirty="0"/>
          </a:p>
        </p:txBody>
      </p:sp>
    </p:spTree>
    <p:extLst>
      <p:ext uri="{BB962C8B-B14F-4D97-AF65-F5344CB8AC3E}">
        <p14:creationId xmlns:p14="http://schemas.microsoft.com/office/powerpoint/2010/main" val="3263823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4.  ABSNET</a:t>
            </a:r>
          </a:p>
          <a:p>
            <a:r>
              <a:rPr lang="en-US" dirty="0">
                <a:hlinkClick r:id="rId2"/>
              </a:rPr>
              <a:t>http://</a:t>
            </a:r>
            <a:r>
              <a:rPr lang="en-US" dirty="0" err="1" smtClean="0">
                <a:hlinkClick r:id="rId2"/>
              </a:rPr>
              <a:t>www.absnet.net</a:t>
            </a:r>
            <a:r>
              <a:rPr lang="en-US" dirty="0" smtClean="0">
                <a:hlinkClick r:id="rId2"/>
              </a:rPr>
              <a:t>/</a:t>
            </a:r>
            <a:r>
              <a:rPr lang="en-US" dirty="0" err="1" smtClean="0">
                <a:hlinkClick r:id="rId2"/>
              </a:rPr>
              <a:t>home.asp?tab</a:t>
            </a:r>
            <a:r>
              <a:rPr lang="en-US" dirty="0" smtClean="0">
                <a:hlinkClick r:id="rId2"/>
              </a:rPr>
              <a:t>=home</a:t>
            </a:r>
            <a:endParaRPr lang="en-US" dirty="0" smtClean="0"/>
          </a:p>
          <a:p>
            <a:endParaRPr lang="en-US" dirty="0"/>
          </a:p>
          <a:p>
            <a:r>
              <a:rPr lang="en-US" dirty="0" smtClean="0"/>
              <a:t>5.  </a:t>
            </a:r>
            <a:r>
              <a:rPr lang="en-US" dirty="0" err="1" smtClean="0"/>
              <a:t>EDGARpro</a:t>
            </a:r>
            <a:r>
              <a:rPr lang="en-US" dirty="0" smtClean="0"/>
              <a:t> </a:t>
            </a:r>
            <a:endParaRPr lang="en-US" dirty="0"/>
          </a:p>
          <a:p>
            <a:r>
              <a:rPr lang="en-US" dirty="0">
                <a:hlinkClick r:id="rId3"/>
              </a:rPr>
              <a:t>http://</a:t>
            </a:r>
            <a:r>
              <a:rPr lang="en-US" dirty="0" err="1">
                <a:hlinkClick r:id="rId3"/>
              </a:rPr>
              <a:t>pro.edgar-online.com</a:t>
            </a:r>
            <a:r>
              <a:rPr lang="en-US" dirty="0" smtClean="0">
                <a:hlinkClick r:id="rId3"/>
              </a:rPr>
              <a:t>/</a:t>
            </a:r>
            <a:endParaRPr lang="en-US" dirty="0" smtClean="0"/>
          </a:p>
          <a:p>
            <a:endParaRPr lang="en-US" dirty="0" smtClean="0"/>
          </a:p>
          <a:p>
            <a:r>
              <a:rPr lang="en-US" dirty="0" smtClean="0"/>
              <a:t>6.  EDGAR</a:t>
            </a:r>
          </a:p>
          <a:p>
            <a:r>
              <a:rPr lang="en-US" dirty="0">
                <a:hlinkClick r:id="rId4"/>
              </a:rPr>
              <a:t>http://</a:t>
            </a:r>
            <a:r>
              <a:rPr lang="en-US" dirty="0" err="1" smtClean="0">
                <a:hlinkClick r:id="rId4"/>
              </a:rPr>
              <a:t>www.sec.gov</a:t>
            </a:r>
            <a:r>
              <a:rPr lang="en-US" dirty="0" smtClean="0">
                <a:hlinkClick r:id="rId4"/>
              </a:rPr>
              <a:t>/</a:t>
            </a:r>
            <a:r>
              <a:rPr lang="en-US" dirty="0" err="1" smtClean="0">
                <a:hlinkClick r:id="rId4"/>
              </a:rPr>
              <a:t>edgar.shtml</a:t>
            </a:r>
            <a:endParaRPr lang="en-US" dirty="0" smtClean="0"/>
          </a:p>
          <a:p>
            <a:endParaRPr lang="en-US" dirty="0"/>
          </a:p>
        </p:txBody>
      </p:sp>
      <p:sp>
        <p:nvSpPr>
          <p:cNvPr id="3" name="Title 2"/>
          <p:cNvSpPr>
            <a:spLocks noGrp="1"/>
          </p:cNvSpPr>
          <p:nvPr>
            <p:ph type="title"/>
          </p:nvPr>
        </p:nvSpPr>
        <p:spPr/>
        <p:txBody>
          <a:bodyPr/>
          <a:lstStyle/>
          <a:p>
            <a:r>
              <a:rPr lang="en-US" dirty="0" smtClean="0"/>
              <a:t>SEARCH TOOLS – Cont’d.</a:t>
            </a:r>
            <a:endParaRPr lang="en-US" dirty="0"/>
          </a:p>
        </p:txBody>
      </p:sp>
    </p:spTree>
    <p:extLst>
      <p:ext uri="{BB962C8B-B14F-4D97-AF65-F5344CB8AC3E}">
        <p14:creationId xmlns:p14="http://schemas.microsoft.com/office/powerpoint/2010/main" val="1919458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Conduct Search with One Word or Series Number i.e.</a:t>
            </a:r>
          </a:p>
          <a:p>
            <a:pPr lvl="1"/>
            <a:r>
              <a:rPr lang="en-US" dirty="0" smtClean="0"/>
              <a:t>Harborview</a:t>
            </a:r>
          </a:p>
          <a:p>
            <a:pPr lvl="1"/>
            <a:r>
              <a:rPr lang="en-US" dirty="0" smtClean="0"/>
              <a:t>2005-5</a:t>
            </a:r>
          </a:p>
          <a:p>
            <a:r>
              <a:rPr lang="en-US" dirty="0" smtClean="0"/>
              <a:t>424b5 is Prospectus</a:t>
            </a:r>
          </a:p>
          <a:p>
            <a:r>
              <a:rPr lang="en-US" dirty="0" smtClean="0"/>
              <a:t>8-k usually contains PSA, MLPA, AAG and Loan Schedules as exhibits.</a:t>
            </a:r>
          </a:p>
          <a:p>
            <a:r>
              <a:rPr lang="en-US" dirty="0" smtClean="0"/>
              <a:t>FWP-(Free Writing Prospectus) sometimes includes Loan Schedules.</a:t>
            </a:r>
          </a:p>
        </p:txBody>
      </p:sp>
      <p:sp>
        <p:nvSpPr>
          <p:cNvPr id="3" name="Title 2"/>
          <p:cNvSpPr>
            <a:spLocks noGrp="1"/>
          </p:cNvSpPr>
          <p:nvPr>
            <p:ph type="title"/>
          </p:nvPr>
        </p:nvSpPr>
        <p:spPr/>
        <p:txBody>
          <a:bodyPr>
            <a:normAutofit fontScale="90000"/>
          </a:bodyPr>
          <a:lstStyle/>
          <a:p>
            <a:r>
              <a:rPr lang="en-US" dirty="0" smtClean="0"/>
              <a:t>EDGAR</a:t>
            </a:r>
            <a:br>
              <a:rPr lang="en-US" dirty="0" smtClean="0"/>
            </a:br>
            <a:r>
              <a:rPr lang="en-US" dirty="0" smtClean="0"/>
              <a:t>Tips</a:t>
            </a:r>
            <a:endParaRPr lang="en-US" dirty="0"/>
          </a:p>
        </p:txBody>
      </p:sp>
    </p:spTree>
    <p:extLst>
      <p:ext uri="{BB962C8B-B14F-4D97-AF65-F5344CB8AC3E}">
        <p14:creationId xmlns:p14="http://schemas.microsoft.com/office/powerpoint/2010/main" val="25412950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lings &amp; Forms - Windows Internet Explor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230" y="1481138"/>
            <a:ext cx="7241539" cy="4525962"/>
          </a:xfrm>
        </p:spPr>
      </p:pic>
      <p:sp>
        <p:nvSpPr>
          <p:cNvPr id="3" name="Title 2"/>
          <p:cNvSpPr>
            <a:spLocks noGrp="1"/>
          </p:cNvSpPr>
          <p:nvPr>
            <p:ph type="title"/>
          </p:nvPr>
        </p:nvSpPr>
        <p:spPr/>
        <p:txBody>
          <a:bodyPr>
            <a:normAutofit fontScale="90000"/>
          </a:bodyPr>
          <a:lstStyle/>
          <a:p>
            <a:r>
              <a:rPr lang="en-US" dirty="0" smtClean="0"/>
              <a:t>Select-Search for Company Filings</a:t>
            </a:r>
            <a:endParaRPr lang="en-US" dirty="0"/>
          </a:p>
        </p:txBody>
      </p:sp>
      <p:cxnSp>
        <p:nvCxnSpPr>
          <p:cNvPr id="8" name="Elbow Connector 7"/>
          <p:cNvCxnSpPr/>
          <p:nvPr/>
        </p:nvCxnSpPr>
        <p:spPr>
          <a:xfrm rot="10800000" flipV="1">
            <a:off x="2819400" y="1295400"/>
            <a:ext cx="2895600" cy="16002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9021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xt-Generation EDGAR system - Better Data. Stronger Markets. - Windows Internet Explor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230" y="1481138"/>
            <a:ext cx="7241539" cy="4525962"/>
          </a:xfrm>
        </p:spPr>
      </p:pic>
      <p:sp>
        <p:nvSpPr>
          <p:cNvPr id="3" name="Title 2"/>
          <p:cNvSpPr>
            <a:spLocks noGrp="1"/>
          </p:cNvSpPr>
          <p:nvPr>
            <p:ph type="title"/>
          </p:nvPr>
        </p:nvSpPr>
        <p:spPr/>
        <p:txBody>
          <a:bodyPr>
            <a:normAutofit fontScale="90000"/>
          </a:bodyPr>
          <a:lstStyle/>
          <a:p>
            <a:r>
              <a:rPr lang="en-US" dirty="0" smtClean="0"/>
              <a:t>Select – Company or Fund Name</a:t>
            </a:r>
            <a:endParaRPr lang="en-US" dirty="0"/>
          </a:p>
        </p:txBody>
      </p:sp>
      <p:cxnSp>
        <p:nvCxnSpPr>
          <p:cNvPr id="6" name="Elbow Connector 5"/>
          <p:cNvCxnSpPr/>
          <p:nvPr/>
        </p:nvCxnSpPr>
        <p:spPr>
          <a:xfrm rot="10800000" flipV="1">
            <a:off x="1981200" y="1447800"/>
            <a:ext cx="3657600" cy="1752600"/>
          </a:xfrm>
          <a:prstGeom prst="bentConnector3">
            <a:avLst>
              <a:gd name="adj1" fmla="val 309"/>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4636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mpany Search - Windows Internet Explor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230" y="1481138"/>
            <a:ext cx="7241539" cy="4525962"/>
          </a:xfrm>
        </p:spPr>
      </p:pic>
      <p:sp>
        <p:nvSpPr>
          <p:cNvPr id="3" name="Title 2"/>
          <p:cNvSpPr>
            <a:spLocks noGrp="1"/>
          </p:cNvSpPr>
          <p:nvPr>
            <p:ph type="title"/>
          </p:nvPr>
        </p:nvSpPr>
        <p:spPr/>
        <p:txBody>
          <a:bodyPr>
            <a:normAutofit fontScale="90000"/>
          </a:bodyPr>
          <a:lstStyle/>
          <a:p>
            <a:r>
              <a:rPr lang="en-US" dirty="0" smtClean="0"/>
              <a:t>Search-Harborview 2005-5</a:t>
            </a:r>
            <a:br>
              <a:rPr lang="en-US" dirty="0" smtClean="0"/>
            </a:br>
            <a:endParaRPr lang="en-US" dirty="0"/>
          </a:p>
        </p:txBody>
      </p:sp>
    </p:spTree>
    <p:extLst>
      <p:ext uri="{BB962C8B-B14F-4D97-AF65-F5344CB8AC3E}">
        <p14:creationId xmlns:p14="http://schemas.microsoft.com/office/powerpoint/2010/main" val="21151136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arch Results - Windows Internet Explor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230" y="1481138"/>
            <a:ext cx="7241539" cy="4525962"/>
          </a:xfrm>
        </p:spPr>
      </p:pic>
      <p:sp>
        <p:nvSpPr>
          <p:cNvPr id="3" name="Title 2"/>
          <p:cNvSpPr>
            <a:spLocks noGrp="1"/>
          </p:cNvSpPr>
          <p:nvPr>
            <p:ph type="title"/>
          </p:nvPr>
        </p:nvSpPr>
        <p:spPr/>
        <p:txBody>
          <a:bodyPr/>
          <a:lstStyle/>
          <a:p>
            <a:r>
              <a:rPr lang="en-US" dirty="0" smtClean="0"/>
              <a:t>Select-Harborview 2005-5</a:t>
            </a:r>
            <a:endParaRPr lang="en-US" dirty="0"/>
          </a:p>
        </p:txBody>
      </p:sp>
    </p:spTree>
    <p:extLst>
      <p:ext uri="{BB962C8B-B14F-4D97-AF65-F5344CB8AC3E}">
        <p14:creationId xmlns:p14="http://schemas.microsoft.com/office/powerpoint/2010/main" val="27149004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arch Results - Windows Internet Explor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230" y="1481138"/>
            <a:ext cx="7241539" cy="4525962"/>
          </a:xfrm>
        </p:spPr>
      </p:pic>
      <p:sp>
        <p:nvSpPr>
          <p:cNvPr id="3" name="Title 2"/>
          <p:cNvSpPr>
            <a:spLocks noGrp="1"/>
          </p:cNvSpPr>
          <p:nvPr>
            <p:ph type="title"/>
          </p:nvPr>
        </p:nvSpPr>
        <p:spPr/>
        <p:txBody>
          <a:bodyPr>
            <a:normAutofit fontScale="90000"/>
          </a:bodyPr>
          <a:lstStyle/>
          <a:p>
            <a:r>
              <a:rPr lang="en-US" dirty="0" smtClean="0"/>
              <a:t>424b5-Prospectus</a:t>
            </a:r>
            <a:br>
              <a:rPr lang="en-US" dirty="0" smtClean="0"/>
            </a:br>
            <a:r>
              <a:rPr lang="en-US" dirty="0" smtClean="0"/>
              <a:t>8-k (large file size 1mb) is PSA</a:t>
            </a:r>
            <a:endParaRPr lang="en-US" dirty="0"/>
          </a:p>
        </p:txBody>
      </p:sp>
      <p:sp>
        <p:nvSpPr>
          <p:cNvPr id="2" name="Left Arrow 1"/>
          <p:cNvSpPr/>
          <p:nvPr/>
        </p:nvSpPr>
        <p:spPr>
          <a:xfrm>
            <a:off x="3962400" y="4648200"/>
            <a:ext cx="1295400" cy="1981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5523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DGAR Filing Documents for 0001361530-07-000076 - Windows Internet Explor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230" y="1481138"/>
            <a:ext cx="7241539" cy="4525962"/>
          </a:xfrm>
        </p:spPr>
      </p:pic>
      <p:sp>
        <p:nvSpPr>
          <p:cNvPr id="3" name="Title 2"/>
          <p:cNvSpPr>
            <a:spLocks noGrp="1"/>
          </p:cNvSpPr>
          <p:nvPr>
            <p:ph type="title"/>
          </p:nvPr>
        </p:nvSpPr>
        <p:spPr/>
        <p:txBody>
          <a:bodyPr>
            <a:normAutofit fontScale="90000"/>
          </a:bodyPr>
          <a:lstStyle/>
          <a:p>
            <a:r>
              <a:rPr lang="en-US" dirty="0" smtClean="0"/>
              <a:t>Example of PSA,UA,MLPA in EDGAR</a:t>
            </a:r>
            <a:br>
              <a:rPr lang="en-US" dirty="0" smtClean="0"/>
            </a:br>
            <a:endParaRPr lang="en-US" dirty="0"/>
          </a:p>
        </p:txBody>
      </p:sp>
    </p:spTree>
    <p:extLst>
      <p:ext uri="{BB962C8B-B14F-4D97-AF65-F5344CB8AC3E}">
        <p14:creationId xmlns:p14="http://schemas.microsoft.com/office/powerpoint/2010/main" val="13934603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POC,F/C, or MFR lists Servicer as Owner</a:t>
            </a:r>
          </a:p>
          <a:p>
            <a:r>
              <a:rPr lang="en-US" dirty="0" smtClean="0"/>
              <a:t>Note with No Endorsements</a:t>
            </a:r>
          </a:p>
          <a:p>
            <a:r>
              <a:rPr lang="en-US" dirty="0" smtClean="0"/>
              <a:t>Note with Restricted Endorsements</a:t>
            </a:r>
          </a:p>
          <a:p>
            <a:r>
              <a:rPr lang="en-US" dirty="0" smtClean="0"/>
              <a:t>Note with Blank Endorsement</a:t>
            </a:r>
          </a:p>
          <a:p>
            <a:r>
              <a:rPr lang="en-US" dirty="0" smtClean="0"/>
              <a:t>Endorsements on a Blank piece of paper</a:t>
            </a:r>
          </a:p>
          <a:p>
            <a:r>
              <a:rPr lang="en-US" dirty="0" err="1" smtClean="0"/>
              <a:t>Allonge</a:t>
            </a:r>
            <a:r>
              <a:rPr lang="en-US" dirty="0" smtClean="0"/>
              <a:t> with no reference to loan, property, Etc.</a:t>
            </a:r>
          </a:p>
          <a:p>
            <a:r>
              <a:rPr lang="en-US" dirty="0" smtClean="0"/>
              <a:t>Note with Endorsements that fail A to D test.</a:t>
            </a:r>
          </a:p>
          <a:p>
            <a:r>
              <a:rPr lang="en-US" dirty="0" smtClean="0"/>
              <a:t>AOM’s post closing date of trust</a:t>
            </a:r>
          </a:p>
          <a:p>
            <a:r>
              <a:rPr lang="en-US" dirty="0" smtClean="0"/>
              <a:t>AOM’s that fail A to D test</a:t>
            </a:r>
          </a:p>
          <a:p>
            <a:r>
              <a:rPr lang="en-US" dirty="0" smtClean="0"/>
              <a:t>If Trust is Named – Verify it’s a valid trust and that the loan is being reported in that trust.</a:t>
            </a:r>
            <a:endParaRPr lang="en-US" dirty="0"/>
          </a:p>
        </p:txBody>
      </p:sp>
      <p:sp>
        <p:nvSpPr>
          <p:cNvPr id="3" name="Title 2"/>
          <p:cNvSpPr>
            <a:spLocks noGrp="1"/>
          </p:cNvSpPr>
          <p:nvPr>
            <p:ph type="title"/>
          </p:nvPr>
        </p:nvSpPr>
        <p:spPr/>
        <p:txBody>
          <a:bodyPr/>
          <a:lstStyle/>
          <a:p>
            <a:r>
              <a:rPr lang="en-US" dirty="0" smtClean="0"/>
              <a:t>THINGS TO LOOK FOR:</a:t>
            </a:r>
            <a:endParaRPr lang="en-US" dirty="0"/>
          </a:p>
        </p:txBody>
      </p:sp>
    </p:spTree>
    <p:extLst>
      <p:ext uri="{BB962C8B-B14F-4D97-AF65-F5344CB8AC3E}">
        <p14:creationId xmlns:p14="http://schemas.microsoft.com/office/powerpoint/2010/main" val="12880296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Selling and Servicing Guides are on thumb drives or you can find at:</a:t>
            </a:r>
          </a:p>
          <a:p>
            <a:r>
              <a:rPr lang="en-US" dirty="0">
                <a:hlinkClick r:id="rId2"/>
              </a:rPr>
              <a:t>http://</a:t>
            </a:r>
            <a:r>
              <a:rPr lang="en-US" dirty="0" err="1" smtClean="0">
                <a:hlinkClick r:id="rId2"/>
              </a:rPr>
              <a:t>www.allregs.com</a:t>
            </a:r>
            <a:r>
              <a:rPr lang="en-US" dirty="0" smtClean="0">
                <a:hlinkClick r:id="rId2"/>
              </a:rPr>
              <a:t>/</a:t>
            </a:r>
            <a:r>
              <a:rPr lang="en-US" dirty="0" err="1" smtClean="0">
                <a:hlinkClick r:id="rId2"/>
              </a:rPr>
              <a:t>tpl</a:t>
            </a:r>
            <a:r>
              <a:rPr lang="en-US" dirty="0" smtClean="0">
                <a:hlinkClick r:id="rId2"/>
              </a:rPr>
              <a:t>/</a:t>
            </a:r>
            <a:r>
              <a:rPr lang="en-US" dirty="0" err="1" smtClean="0">
                <a:hlinkClick r:id="rId2"/>
              </a:rPr>
              <a:t>Main.aspx</a:t>
            </a:r>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Fannie Mae</a:t>
            </a:r>
            <a:endParaRPr lang="en-US" dirty="0"/>
          </a:p>
        </p:txBody>
      </p:sp>
    </p:spTree>
    <p:extLst>
      <p:ext uri="{BB962C8B-B14F-4D97-AF65-F5344CB8AC3E}">
        <p14:creationId xmlns:p14="http://schemas.microsoft.com/office/powerpoint/2010/main" val="570366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Governing Documents</a:t>
            </a:r>
          </a:p>
          <a:p>
            <a:r>
              <a:rPr lang="en-US" dirty="0" smtClean="0"/>
              <a:t>A.  Pooling and Servicing Agreement (sometimes labeled “Trust Agreement”)  This document is between Depositor, Trustee, Master Servicer.</a:t>
            </a:r>
          </a:p>
          <a:p>
            <a:r>
              <a:rPr lang="en-US" dirty="0" smtClean="0"/>
              <a:t>B.  Mortgage Loan Purchase Agreement (MLPA).  This document is usually between Sponsor/Seller and Depositor.</a:t>
            </a:r>
          </a:p>
          <a:p>
            <a:r>
              <a:rPr lang="en-US" dirty="0" smtClean="0"/>
              <a:t>C.  Assignment and Assumption Agreement.  This document is usually between Originator and Sponsor Seller.</a:t>
            </a:r>
          </a:p>
        </p:txBody>
      </p:sp>
      <p:sp>
        <p:nvSpPr>
          <p:cNvPr id="3" name="Title 2"/>
          <p:cNvSpPr>
            <a:spLocks noGrp="1"/>
          </p:cNvSpPr>
          <p:nvPr>
            <p:ph type="title"/>
          </p:nvPr>
        </p:nvSpPr>
        <p:spPr/>
        <p:txBody>
          <a:bodyPr/>
          <a:lstStyle/>
          <a:p>
            <a:r>
              <a:rPr lang="en-US" dirty="0" smtClean="0"/>
              <a:t>ITEMS YOU NEED TO ANALYZE</a:t>
            </a:r>
            <a:endParaRPr lang="en-US" dirty="0"/>
          </a:p>
        </p:txBody>
      </p:sp>
    </p:spTree>
    <p:extLst>
      <p:ext uri="{BB962C8B-B14F-4D97-AF65-F5344CB8AC3E}">
        <p14:creationId xmlns:p14="http://schemas.microsoft.com/office/powerpoint/2010/main" val="3680563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b="1" dirty="0" smtClean="0"/>
              <a:t>BONY Mellon:</a:t>
            </a:r>
          </a:p>
          <a:p>
            <a:r>
              <a:rPr lang="en-US" dirty="0">
                <a:hlinkClick r:id="rId2"/>
              </a:rPr>
              <a:t>https://</a:t>
            </a:r>
            <a:r>
              <a:rPr lang="en-US" dirty="0" err="1" smtClean="0">
                <a:hlinkClick r:id="rId2"/>
              </a:rPr>
              <a:t>gctinvestorreporting.bnymellon.com</a:t>
            </a:r>
            <a:r>
              <a:rPr lang="en-US" dirty="0" smtClean="0">
                <a:hlinkClick r:id="rId2"/>
              </a:rPr>
              <a:t>/</a:t>
            </a:r>
            <a:r>
              <a:rPr lang="en-US" dirty="0" err="1" smtClean="0">
                <a:hlinkClick r:id="rId2"/>
              </a:rPr>
              <a:t>Home.jsp</a:t>
            </a:r>
            <a:endParaRPr lang="en-US" dirty="0" smtClean="0"/>
          </a:p>
          <a:p>
            <a:endParaRPr lang="en-US" dirty="0" smtClean="0"/>
          </a:p>
          <a:p>
            <a:r>
              <a:rPr lang="en-US" b="1" dirty="0" smtClean="0"/>
              <a:t>Deutsche Bank</a:t>
            </a:r>
            <a:r>
              <a:rPr lang="en-US" dirty="0" smtClean="0"/>
              <a:t>:</a:t>
            </a:r>
          </a:p>
          <a:p>
            <a:r>
              <a:rPr lang="en-US" dirty="0">
                <a:hlinkClick r:id="rId3"/>
              </a:rPr>
              <a:t>https://</a:t>
            </a:r>
            <a:r>
              <a:rPr lang="en-US" dirty="0" err="1">
                <a:hlinkClick r:id="rId3"/>
              </a:rPr>
              <a:t>tss.sfs.db.com</a:t>
            </a:r>
            <a:r>
              <a:rPr lang="en-US" dirty="0">
                <a:hlinkClick r:id="rId3"/>
              </a:rPr>
              <a:t>/</a:t>
            </a:r>
            <a:r>
              <a:rPr lang="en-US" dirty="0" err="1">
                <a:hlinkClick r:id="rId3"/>
              </a:rPr>
              <a:t>investpublic</a:t>
            </a:r>
            <a:r>
              <a:rPr lang="en-US" dirty="0" smtClean="0">
                <a:hlinkClick r:id="rId3"/>
              </a:rPr>
              <a:t>/</a:t>
            </a:r>
            <a:endParaRPr lang="en-US" dirty="0" smtClean="0"/>
          </a:p>
          <a:p>
            <a:endParaRPr lang="en-US" dirty="0" smtClean="0"/>
          </a:p>
          <a:p>
            <a:r>
              <a:rPr lang="en-US" b="1" dirty="0" smtClean="0"/>
              <a:t>BOA/LaSalle (they are phasing into US Bank)</a:t>
            </a:r>
          </a:p>
          <a:p>
            <a:r>
              <a:rPr lang="en-US" dirty="0">
                <a:hlinkClick r:id="rId4"/>
              </a:rPr>
              <a:t>https://</a:t>
            </a:r>
            <a:r>
              <a:rPr lang="en-US" dirty="0" err="1" smtClean="0">
                <a:hlinkClick r:id="rId4"/>
              </a:rPr>
              <a:t>www.etrustee.net</a:t>
            </a:r>
            <a:r>
              <a:rPr lang="en-US" dirty="0" smtClean="0">
                <a:hlinkClick r:id="rId4"/>
              </a:rPr>
              <a:t>/</a:t>
            </a:r>
            <a:r>
              <a:rPr lang="en-US" dirty="0" err="1" smtClean="0">
                <a:hlinkClick r:id="rId4"/>
              </a:rPr>
              <a:t>Default.aspx</a:t>
            </a:r>
            <a:endParaRPr lang="en-US" dirty="0" smtClean="0"/>
          </a:p>
          <a:p>
            <a:endParaRPr lang="en-US" dirty="0" smtClean="0"/>
          </a:p>
          <a:p>
            <a:r>
              <a:rPr lang="en-US" b="1" dirty="0" smtClean="0"/>
              <a:t>US Bank:</a:t>
            </a:r>
          </a:p>
          <a:p>
            <a:r>
              <a:rPr lang="en-US" dirty="0">
                <a:hlinkClick r:id="rId5"/>
              </a:rPr>
              <a:t>https://</a:t>
            </a:r>
            <a:r>
              <a:rPr lang="en-US" dirty="0" err="1" smtClean="0">
                <a:hlinkClick r:id="rId5"/>
              </a:rPr>
              <a:t>trustinvestorreporting.usbank.com</a:t>
            </a:r>
            <a:r>
              <a:rPr lang="en-US" dirty="0" smtClean="0">
                <a:hlinkClick r:id="rId5"/>
              </a:rPr>
              <a:t>/TIR/</a:t>
            </a:r>
            <a:r>
              <a:rPr lang="en-US" dirty="0" err="1" smtClean="0">
                <a:hlinkClick r:id="rId5"/>
              </a:rPr>
              <a:t>login.jsp</a:t>
            </a:r>
            <a:endParaRPr lang="en-US" dirty="0" smtClean="0"/>
          </a:p>
          <a:p>
            <a:endParaRPr lang="en-US" dirty="0" smtClean="0"/>
          </a:p>
          <a:p>
            <a:r>
              <a:rPr lang="en-US" b="1" dirty="0" smtClean="0"/>
              <a:t>Wells Fargo</a:t>
            </a:r>
            <a:r>
              <a:rPr lang="en-US" dirty="0" smtClean="0"/>
              <a:t>:</a:t>
            </a:r>
          </a:p>
          <a:p>
            <a:r>
              <a:rPr lang="en-US" dirty="0">
                <a:hlinkClick r:id="rId6"/>
              </a:rPr>
              <a:t>http://</a:t>
            </a:r>
            <a:r>
              <a:rPr lang="en-US" dirty="0" err="1">
                <a:hlinkClick r:id="rId6"/>
              </a:rPr>
              <a:t>www.ctslink.com</a:t>
            </a:r>
            <a:r>
              <a:rPr lang="en-US" dirty="0" smtClean="0">
                <a:hlinkClick r:id="rId6"/>
              </a:rPr>
              <a:t>/</a:t>
            </a:r>
            <a:endParaRPr lang="en-US" dirty="0" smtClean="0"/>
          </a:p>
          <a:p>
            <a:endParaRPr lang="en-US" dirty="0" smtClean="0"/>
          </a:p>
          <a:p>
            <a:r>
              <a:rPr lang="en-US" b="1" dirty="0" smtClean="0"/>
              <a:t>Citi:</a:t>
            </a:r>
          </a:p>
          <a:p>
            <a:r>
              <a:rPr lang="en-US" dirty="0">
                <a:hlinkClick r:id="rId7"/>
              </a:rPr>
              <a:t>https://</a:t>
            </a:r>
            <a:r>
              <a:rPr lang="en-US" dirty="0" err="1">
                <a:hlinkClick r:id="rId7"/>
              </a:rPr>
              <a:t>sf.citidirect.com</a:t>
            </a:r>
            <a:r>
              <a:rPr lang="en-US" dirty="0" smtClean="0">
                <a:hlinkClick r:id="rId7"/>
              </a:rPr>
              <a:t>/</a:t>
            </a:r>
            <a:endParaRPr lang="en-US" dirty="0" smtClean="0"/>
          </a:p>
          <a:p>
            <a:pPr marL="109728" indent="0">
              <a:buNone/>
            </a:pPr>
            <a:r>
              <a:rPr lang="en-US" dirty="0"/>
              <a:t> </a:t>
            </a:r>
          </a:p>
        </p:txBody>
      </p:sp>
      <p:sp>
        <p:nvSpPr>
          <p:cNvPr id="3" name="Title 2"/>
          <p:cNvSpPr>
            <a:spLocks noGrp="1"/>
          </p:cNvSpPr>
          <p:nvPr>
            <p:ph type="title"/>
          </p:nvPr>
        </p:nvSpPr>
        <p:spPr/>
        <p:txBody>
          <a:bodyPr>
            <a:normAutofit/>
          </a:bodyPr>
          <a:lstStyle/>
          <a:p>
            <a:r>
              <a:rPr lang="en-US" dirty="0" smtClean="0"/>
              <a:t>Investor Reporting Sites</a:t>
            </a:r>
            <a:endParaRPr lang="en-US" dirty="0"/>
          </a:p>
        </p:txBody>
      </p:sp>
    </p:spTree>
    <p:extLst>
      <p:ext uri="{BB962C8B-B14F-4D97-AF65-F5344CB8AC3E}">
        <p14:creationId xmlns:p14="http://schemas.microsoft.com/office/powerpoint/2010/main" val="18764271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Retrieve these entities from governing documents.</a:t>
            </a:r>
          </a:p>
          <a:p>
            <a:r>
              <a:rPr lang="en-US" dirty="0" smtClean="0"/>
              <a:t>A. Originator</a:t>
            </a:r>
          </a:p>
          <a:p>
            <a:r>
              <a:rPr lang="en-US" dirty="0" smtClean="0"/>
              <a:t>B. Sponsor/Seller</a:t>
            </a:r>
          </a:p>
          <a:p>
            <a:r>
              <a:rPr lang="en-US" dirty="0" smtClean="0"/>
              <a:t>C. Depositor</a:t>
            </a:r>
          </a:p>
          <a:p>
            <a:r>
              <a:rPr lang="en-US" dirty="0" smtClean="0"/>
              <a:t>D. Issuing Entity</a:t>
            </a:r>
          </a:p>
          <a:p>
            <a:r>
              <a:rPr lang="en-US" dirty="0" smtClean="0"/>
              <a:t>E. Custodian</a:t>
            </a:r>
          </a:p>
          <a:p>
            <a:r>
              <a:rPr lang="en-US" dirty="0" smtClean="0"/>
              <a:t>Securities Administrator</a:t>
            </a:r>
          </a:p>
          <a:p>
            <a:endParaRPr lang="en-US" dirty="0"/>
          </a:p>
        </p:txBody>
      </p:sp>
      <p:sp>
        <p:nvSpPr>
          <p:cNvPr id="3" name="Title 2"/>
          <p:cNvSpPr>
            <a:spLocks noGrp="1"/>
          </p:cNvSpPr>
          <p:nvPr>
            <p:ph type="title"/>
          </p:nvPr>
        </p:nvSpPr>
        <p:spPr/>
        <p:txBody>
          <a:bodyPr/>
          <a:lstStyle/>
          <a:p>
            <a:r>
              <a:rPr lang="en-US" dirty="0" smtClean="0"/>
              <a:t>Parties to the Sales</a:t>
            </a:r>
            <a:endParaRPr lang="en-US" dirty="0"/>
          </a:p>
        </p:txBody>
      </p:sp>
    </p:spTree>
    <p:extLst>
      <p:ext uri="{BB962C8B-B14F-4D97-AF65-F5344CB8AC3E}">
        <p14:creationId xmlns:p14="http://schemas.microsoft.com/office/powerpoint/2010/main" val="5456567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document is filed (though not very often) with an early 8-k along with PSA.</a:t>
            </a:r>
          </a:p>
          <a:p>
            <a:r>
              <a:rPr lang="en-US" dirty="0" smtClean="0"/>
              <a:t>It includes all of the mortgage loans sold into the trust.</a:t>
            </a:r>
          </a:p>
          <a:p>
            <a:r>
              <a:rPr lang="en-US" dirty="0" smtClean="0"/>
              <a:t>It includes pertinent information about each mortgage loan.</a:t>
            </a:r>
          </a:p>
          <a:p>
            <a:r>
              <a:rPr lang="en-US" dirty="0" smtClean="0"/>
              <a:t>This will establish that your loan was sold into the trust on closing date.</a:t>
            </a:r>
            <a:endParaRPr lang="en-US" dirty="0"/>
          </a:p>
        </p:txBody>
      </p:sp>
      <p:sp>
        <p:nvSpPr>
          <p:cNvPr id="3" name="Title 2"/>
          <p:cNvSpPr>
            <a:spLocks noGrp="1"/>
          </p:cNvSpPr>
          <p:nvPr>
            <p:ph type="title"/>
          </p:nvPr>
        </p:nvSpPr>
        <p:spPr/>
        <p:txBody>
          <a:bodyPr/>
          <a:lstStyle/>
          <a:p>
            <a:r>
              <a:rPr lang="en-US" dirty="0" smtClean="0"/>
              <a:t>Mortgage Loan Schedule</a:t>
            </a:r>
            <a:endParaRPr lang="en-US" dirty="0"/>
          </a:p>
        </p:txBody>
      </p:sp>
    </p:spTree>
    <p:extLst>
      <p:ext uri="{BB962C8B-B14F-4D97-AF65-F5344CB8AC3E}">
        <p14:creationId xmlns:p14="http://schemas.microsoft.com/office/powerpoint/2010/main" val="39899758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Filed each month by securities administrator.</a:t>
            </a:r>
          </a:p>
          <a:p>
            <a:r>
              <a:rPr lang="en-US" dirty="0" smtClean="0"/>
              <a:t>Shows the payment breakdown for each class of securities.</a:t>
            </a:r>
          </a:p>
          <a:p>
            <a:r>
              <a:rPr lang="en-US" dirty="0" smtClean="0"/>
              <a:t>Shows individual loan information for loans that are in Bankruptcy, Foreclosure, and REO.</a:t>
            </a:r>
          </a:p>
          <a:p>
            <a:r>
              <a:rPr lang="en-US" dirty="0" smtClean="0"/>
              <a:t>Liquidated loan are shown with proceeds and realized loss.</a:t>
            </a:r>
          </a:p>
          <a:p>
            <a:r>
              <a:rPr lang="en-US" dirty="0" smtClean="0"/>
              <a:t>Loan Modifications are shown.</a:t>
            </a:r>
          </a:p>
          <a:p>
            <a:r>
              <a:rPr lang="en-US" dirty="0" smtClean="0"/>
              <a:t>NOT ALL REMITTANCE REPORTS CONTAIN ALL OF THIS INFORMATION.</a:t>
            </a:r>
            <a:endParaRPr lang="en-US" dirty="0"/>
          </a:p>
        </p:txBody>
      </p:sp>
      <p:sp>
        <p:nvSpPr>
          <p:cNvPr id="3" name="Title 2"/>
          <p:cNvSpPr>
            <a:spLocks noGrp="1"/>
          </p:cNvSpPr>
          <p:nvPr>
            <p:ph type="title"/>
          </p:nvPr>
        </p:nvSpPr>
        <p:spPr/>
        <p:txBody>
          <a:bodyPr/>
          <a:lstStyle/>
          <a:p>
            <a:r>
              <a:rPr lang="en-US" dirty="0" smtClean="0"/>
              <a:t>Remittance Reports</a:t>
            </a:r>
            <a:endParaRPr lang="en-US" dirty="0"/>
          </a:p>
        </p:txBody>
      </p:sp>
    </p:spTree>
    <p:extLst>
      <p:ext uri="{BB962C8B-B14F-4D97-AF65-F5344CB8AC3E}">
        <p14:creationId xmlns:p14="http://schemas.microsoft.com/office/powerpoint/2010/main" val="36897250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Filed every month by the Master Servicer.</a:t>
            </a:r>
          </a:p>
          <a:p>
            <a:r>
              <a:rPr lang="en-US" dirty="0" smtClean="0"/>
              <a:t>Each loan in trust is reported.</a:t>
            </a:r>
          </a:p>
          <a:p>
            <a:r>
              <a:rPr lang="en-US" dirty="0" smtClean="0"/>
              <a:t>All Required reporting information is included in these reports for every loan.</a:t>
            </a:r>
          </a:p>
          <a:p>
            <a:r>
              <a:rPr lang="en-US" dirty="0" smtClean="0"/>
              <a:t>Important to identify loan in early report to establish loan being reported in trust.</a:t>
            </a:r>
          </a:p>
          <a:p>
            <a:r>
              <a:rPr lang="en-US" dirty="0" smtClean="0"/>
              <a:t>Important to identify loan in latest report to establish loan currently being reported in trust.</a:t>
            </a:r>
          </a:p>
          <a:p>
            <a:r>
              <a:rPr lang="en-US" dirty="0" smtClean="0"/>
              <a:t>NOT EVERY TRUST PUBLISHES LOAN LEVEL REMITTANCE REPORTS.</a:t>
            </a:r>
            <a:endParaRPr lang="en-US" dirty="0"/>
          </a:p>
        </p:txBody>
      </p:sp>
      <p:sp>
        <p:nvSpPr>
          <p:cNvPr id="3" name="Title 2"/>
          <p:cNvSpPr>
            <a:spLocks noGrp="1"/>
          </p:cNvSpPr>
          <p:nvPr>
            <p:ph type="title"/>
          </p:nvPr>
        </p:nvSpPr>
        <p:spPr/>
        <p:txBody>
          <a:bodyPr>
            <a:normAutofit fontScale="90000"/>
          </a:bodyPr>
          <a:lstStyle/>
          <a:p>
            <a:r>
              <a:rPr lang="en-US" dirty="0" smtClean="0"/>
              <a:t>LOAN LEVEL REMITTANCE REPORTS</a:t>
            </a:r>
            <a:endParaRPr lang="en-US" dirty="0"/>
          </a:p>
        </p:txBody>
      </p:sp>
    </p:spTree>
    <p:extLst>
      <p:ext uri="{BB962C8B-B14F-4D97-AF65-F5344CB8AC3E}">
        <p14:creationId xmlns:p14="http://schemas.microsoft.com/office/powerpoint/2010/main" val="10457897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Compilation of these reports will establish the loan was being reported as an asset of the trust from the closing date through present date.</a:t>
            </a:r>
            <a:endParaRPr lang="en-US" dirty="0"/>
          </a:p>
        </p:txBody>
      </p:sp>
      <p:sp>
        <p:nvSpPr>
          <p:cNvPr id="3" name="Title 2"/>
          <p:cNvSpPr>
            <a:spLocks noGrp="1"/>
          </p:cNvSpPr>
          <p:nvPr>
            <p:ph type="title"/>
          </p:nvPr>
        </p:nvSpPr>
        <p:spPr/>
        <p:txBody>
          <a:bodyPr/>
          <a:lstStyle/>
          <a:p>
            <a:r>
              <a:rPr lang="en-US" dirty="0" smtClean="0"/>
              <a:t>Remittance Reports</a:t>
            </a:r>
            <a:endParaRPr lang="en-US" dirty="0"/>
          </a:p>
        </p:txBody>
      </p:sp>
    </p:spTree>
    <p:extLst>
      <p:ext uri="{BB962C8B-B14F-4D97-AF65-F5344CB8AC3E}">
        <p14:creationId xmlns:p14="http://schemas.microsoft.com/office/powerpoint/2010/main" val="40659393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of their remittance reports do not contain loan information or loan modification information.</a:t>
            </a:r>
          </a:p>
          <a:p>
            <a:r>
              <a:rPr lang="en-US" dirty="0" smtClean="0"/>
              <a:t>None of their trusts include loan level remittance reports.</a:t>
            </a:r>
            <a:endParaRPr lang="en-US" dirty="0"/>
          </a:p>
        </p:txBody>
      </p:sp>
      <p:sp>
        <p:nvSpPr>
          <p:cNvPr id="3" name="Title 2"/>
          <p:cNvSpPr>
            <a:spLocks noGrp="1"/>
          </p:cNvSpPr>
          <p:nvPr>
            <p:ph type="title"/>
          </p:nvPr>
        </p:nvSpPr>
        <p:spPr/>
        <p:txBody>
          <a:bodyPr/>
          <a:lstStyle/>
          <a:p>
            <a:r>
              <a:rPr lang="en-US" dirty="0" smtClean="0"/>
              <a:t>WAMU TRUSTS</a:t>
            </a:r>
            <a:endParaRPr lang="en-US" dirty="0"/>
          </a:p>
        </p:txBody>
      </p:sp>
    </p:spTree>
    <p:extLst>
      <p:ext uri="{BB962C8B-B14F-4D97-AF65-F5344CB8AC3E}">
        <p14:creationId xmlns:p14="http://schemas.microsoft.com/office/powerpoint/2010/main" val="18989185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Establish Flow of Sales from Originator to Trust per the Deal Documents</a:t>
            </a:r>
          </a:p>
          <a:p>
            <a:r>
              <a:rPr lang="en-US" dirty="0" smtClean="0"/>
              <a:t>Establish that loan was being reported as an asset of trust on closing date through current date through remittance reports.</a:t>
            </a:r>
          </a:p>
          <a:p>
            <a:r>
              <a:rPr lang="en-US" dirty="0" smtClean="0"/>
              <a:t>Establish actual flow of loan per Actual Documents.</a:t>
            </a:r>
            <a:endParaRPr lang="en-US" dirty="0"/>
          </a:p>
        </p:txBody>
      </p:sp>
      <p:sp>
        <p:nvSpPr>
          <p:cNvPr id="3" name="Title 2"/>
          <p:cNvSpPr>
            <a:spLocks noGrp="1"/>
          </p:cNvSpPr>
          <p:nvPr>
            <p:ph type="title"/>
          </p:nvPr>
        </p:nvSpPr>
        <p:spPr/>
        <p:txBody>
          <a:bodyPr/>
          <a:lstStyle/>
          <a:p>
            <a:r>
              <a:rPr lang="en-US" dirty="0" smtClean="0"/>
              <a:t>Analysis</a:t>
            </a:r>
            <a:endParaRPr lang="en-US" dirty="0"/>
          </a:p>
        </p:txBody>
      </p:sp>
    </p:spTree>
    <p:extLst>
      <p:ext uri="{BB962C8B-B14F-4D97-AF65-F5344CB8AC3E}">
        <p14:creationId xmlns:p14="http://schemas.microsoft.com/office/powerpoint/2010/main" val="20798159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Court Documents list Servicer as Creditor</a:t>
            </a:r>
          </a:p>
          <a:p>
            <a:r>
              <a:rPr lang="en-US" dirty="0" smtClean="0"/>
              <a:t>Loan is in a Trust</a:t>
            </a:r>
          </a:p>
          <a:p>
            <a:endParaRPr lang="en-US" dirty="0"/>
          </a:p>
        </p:txBody>
      </p:sp>
      <p:sp>
        <p:nvSpPr>
          <p:cNvPr id="3" name="Title 2"/>
          <p:cNvSpPr>
            <a:spLocks noGrp="1"/>
          </p:cNvSpPr>
          <p:nvPr>
            <p:ph type="title"/>
          </p:nvPr>
        </p:nvSpPr>
        <p:spPr/>
        <p:txBody>
          <a:bodyPr/>
          <a:lstStyle/>
          <a:p>
            <a:r>
              <a:rPr lang="en-US" dirty="0" smtClean="0"/>
              <a:t>Case Study #1</a:t>
            </a:r>
            <a:endParaRPr lang="en-US" dirty="0"/>
          </a:p>
        </p:txBody>
      </p:sp>
    </p:spTree>
    <p:extLst>
      <p:ext uri="{BB962C8B-B14F-4D97-AF65-F5344CB8AC3E}">
        <p14:creationId xmlns:p14="http://schemas.microsoft.com/office/powerpoint/2010/main" val="22133062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Court Documents state loan is in MASTR Trust</a:t>
            </a:r>
          </a:p>
          <a:p>
            <a:endParaRPr lang="en-US" dirty="0"/>
          </a:p>
          <a:p>
            <a:r>
              <a:rPr lang="en-US" dirty="0" smtClean="0"/>
              <a:t>Loan has actually been in TWO Trusts.</a:t>
            </a:r>
            <a:endParaRPr lang="en-US" dirty="0"/>
          </a:p>
        </p:txBody>
      </p:sp>
      <p:sp>
        <p:nvSpPr>
          <p:cNvPr id="3" name="Title 2"/>
          <p:cNvSpPr>
            <a:spLocks noGrp="1"/>
          </p:cNvSpPr>
          <p:nvPr>
            <p:ph type="title"/>
          </p:nvPr>
        </p:nvSpPr>
        <p:spPr/>
        <p:txBody>
          <a:bodyPr/>
          <a:lstStyle/>
          <a:p>
            <a:r>
              <a:rPr lang="en-US" dirty="0" smtClean="0"/>
              <a:t>Case Study #2</a:t>
            </a:r>
            <a:endParaRPr lang="en-US" dirty="0"/>
          </a:p>
        </p:txBody>
      </p:sp>
    </p:spTree>
    <p:extLst>
      <p:ext uri="{BB962C8B-B14F-4D97-AF65-F5344CB8AC3E}">
        <p14:creationId xmlns:p14="http://schemas.microsoft.com/office/powerpoint/2010/main" val="2618876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Origination Date</a:t>
            </a:r>
          </a:p>
          <a:p>
            <a:r>
              <a:rPr lang="en-US" dirty="0" smtClean="0"/>
              <a:t>2.  Loan Numbers</a:t>
            </a:r>
          </a:p>
          <a:p>
            <a:r>
              <a:rPr lang="en-US" dirty="0" smtClean="0"/>
              <a:t>3.  MIN Number</a:t>
            </a:r>
          </a:p>
          <a:p>
            <a:r>
              <a:rPr lang="en-US" dirty="0" smtClean="0"/>
              <a:t>4.  Originator</a:t>
            </a:r>
          </a:p>
          <a:p>
            <a:r>
              <a:rPr lang="en-US" dirty="0" smtClean="0"/>
              <a:t>5.  Endorsements, </a:t>
            </a:r>
            <a:r>
              <a:rPr lang="en-US" dirty="0" err="1" smtClean="0"/>
              <a:t>Allonges</a:t>
            </a:r>
            <a:r>
              <a:rPr lang="en-US" dirty="0" smtClean="0"/>
              <a:t>, Assignments</a:t>
            </a:r>
          </a:p>
          <a:p>
            <a:endParaRPr lang="en-US" dirty="0"/>
          </a:p>
          <a:p>
            <a:r>
              <a:rPr lang="en-US" dirty="0" smtClean="0"/>
              <a:t>This will give you some clues as to the owner.</a:t>
            </a:r>
            <a:endParaRPr lang="en-US" dirty="0"/>
          </a:p>
        </p:txBody>
      </p:sp>
      <p:sp>
        <p:nvSpPr>
          <p:cNvPr id="3" name="Title 2"/>
          <p:cNvSpPr>
            <a:spLocks noGrp="1"/>
          </p:cNvSpPr>
          <p:nvPr>
            <p:ph type="title"/>
          </p:nvPr>
        </p:nvSpPr>
        <p:spPr/>
        <p:txBody>
          <a:bodyPr/>
          <a:lstStyle/>
          <a:p>
            <a:r>
              <a:rPr lang="en-US" dirty="0" smtClean="0"/>
              <a:t>REVIEW THE LOAN DOCUMENTS</a:t>
            </a:r>
            <a:endParaRPr lang="en-US" dirty="0"/>
          </a:p>
        </p:txBody>
      </p:sp>
    </p:spTree>
    <p:extLst>
      <p:ext uri="{BB962C8B-B14F-4D97-AF65-F5344CB8AC3E}">
        <p14:creationId xmlns:p14="http://schemas.microsoft.com/office/powerpoint/2010/main" val="2514604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US" dirty="0" smtClean="0"/>
              <a:t>1.  QWR Response Letters</a:t>
            </a:r>
          </a:p>
          <a:p>
            <a:endParaRPr lang="en-US" dirty="0" smtClean="0"/>
          </a:p>
          <a:p>
            <a:r>
              <a:rPr lang="en-US" dirty="0" smtClean="0"/>
              <a:t>2.  10 day TILA Letter</a:t>
            </a:r>
          </a:p>
          <a:p>
            <a:endParaRPr lang="en-US" dirty="0" smtClean="0"/>
          </a:p>
          <a:p>
            <a:r>
              <a:rPr lang="en-US" dirty="0" smtClean="0"/>
              <a:t>3.  Communications from Servicer</a:t>
            </a:r>
          </a:p>
          <a:p>
            <a:endParaRPr lang="en-US" dirty="0" smtClean="0"/>
          </a:p>
          <a:p>
            <a:r>
              <a:rPr lang="en-US" dirty="0" smtClean="0"/>
              <a:t>4.  Foreclosure Documents/Affidavits</a:t>
            </a:r>
          </a:p>
          <a:p>
            <a:endParaRPr lang="en-US" dirty="0" smtClean="0"/>
          </a:p>
          <a:p>
            <a:r>
              <a:rPr lang="en-US" dirty="0" smtClean="0"/>
              <a:t>5.  Proof of Claim, Notice of Appearance, Motions for Relief.</a:t>
            </a:r>
          </a:p>
          <a:p>
            <a:endParaRPr lang="en-US" dirty="0"/>
          </a:p>
        </p:txBody>
      </p:sp>
      <p:sp>
        <p:nvSpPr>
          <p:cNvPr id="4" name="Title 3"/>
          <p:cNvSpPr>
            <a:spLocks noGrp="1"/>
          </p:cNvSpPr>
          <p:nvPr>
            <p:ph type="title"/>
          </p:nvPr>
        </p:nvSpPr>
        <p:spPr/>
        <p:txBody>
          <a:bodyPr/>
          <a:lstStyle/>
          <a:p>
            <a:r>
              <a:rPr lang="en-US" dirty="0" smtClean="0"/>
              <a:t>REVIEW MORE DOCUMENTS</a:t>
            </a:r>
            <a:endParaRPr lang="en-US" dirty="0"/>
          </a:p>
        </p:txBody>
      </p:sp>
    </p:spTree>
    <p:extLst>
      <p:ext uri="{BB962C8B-B14F-4D97-AF65-F5344CB8AC3E}">
        <p14:creationId xmlns:p14="http://schemas.microsoft.com/office/powerpoint/2010/main" val="1467045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Lookup by MIN Number</a:t>
            </a:r>
          </a:p>
          <a:p>
            <a:r>
              <a:rPr lang="en-US" dirty="0" smtClean="0"/>
              <a:t>Lookup by Property Address.</a:t>
            </a:r>
          </a:p>
          <a:p>
            <a:r>
              <a:rPr lang="en-US" dirty="0" smtClean="0"/>
              <a:t>Lookup by FHA, MI case number</a:t>
            </a:r>
          </a:p>
          <a:p>
            <a:r>
              <a:rPr lang="en-US" dirty="0" smtClean="0"/>
              <a:t>Data is not always reliable.</a:t>
            </a:r>
          </a:p>
          <a:p>
            <a:endParaRPr lang="en-US" dirty="0"/>
          </a:p>
          <a:p>
            <a:endParaRPr lang="en-US" dirty="0" smtClean="0"/>
          </a:p>
          <a:p>
            <a:r>
              <a:rPr lang="en-US" dirty="0">
                <a:hlinkClick r:id="rId2"/>
              </a:rPr>
              <a:t>https://</a:t>
            </a:r>
            <a:r>
              <a:rPr lang="en-US" dirty="0" err="1">
                <a:hlinkClick r:id="rId2"/>
              </a:rPr>
              <a:t>www.mers-servicerid.org</a:t>
            </a:r>
            <a:r>
              <a:rPr lang="en-US" dirty="0">
                <a:hlinkClick r:id="rId2"/>
              </a:rPr>
              <a:t>/sis</a:t>
            </a:r>
            <a:r>
              <a:rPr lang="en-US" dirty="0" smtClean="0">
                <a:hlinkClick r:id="rId2"/>
              </a:rPr>
              <a:t>/</a:t>
            </a:r>
            <a:endParaRPr lang="en-US" dirty="0" smtClean="0"/>
          </a:p>
          <a:p>
            <a:endParaRPr lang="en-US" dirty="0"/>
          </a:p>
        </p:txBody>
      </p:sp>
      <p:sp>
        <p:nvSpPr>
          <p:cNvPr id="3" name="Title 2"/>
          <p:cNvSpPr>
            <a:spLocks noGrp="1"/>
          </p:cNvSpPr>
          <p:nvPr>
            <p:ph type="title"/>
          </p:nvPr>
        </p:nvSpPr>
        <p:spPr/>
        <p:txBody>
          <a:bodyPr/>
          <a:lstStyle/>
          <a:p>
            <a:r>
              <a:rPr lang="en-US" dirty="0" smtClean="0"/>
              <a:t>MERS </a:t>
            </a:r>
            <a:r>
              <a:rPr lang="en-US" dirty="0" err="1" smtClean="0"/>
              <a:t>ServicerID</a:t>
            </a:r>
            <a:r>
              <a:rPr lang="en-US" dirty="0" smtClean="0"/>
              <a:t> Website</a:t>
            </a:r>
            <a:endParaRPr lang="en-US" dirty="0"/>
          </a:p>
        </p:txBody>
      </p:sp>
    </p:spTree>
    <p:extLst>
      <p:ext uri="{BB962C8B-B14F-4D97-AF65-F5344CB8AC3E}">
        <p14:creationId xmlns:p14="http://schemas.microsoft.com/office/powerpoint/2010/main" val="2071095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4751" y="1481138"/>
            <a:ext cx="4414498" cy="4525962"/>
          </a:xfrm>
        </p:spPr>
      </p:pic>
    </p:spTree>
    <p:extLst>
      <p:ext uri="{BB962C8B-B14F-4D97-AF65-F5344CB8AC3E}">
        <p14:creationId xmlns:p14="http://schemas.microsoft.com/office/powerpoint/2010/main" val="28160146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775</TotalTime>
  <Words>1324</Words>
  <Application>Microsoft Office PowerPoint</Application>
  <PresentationFormat>On-screen Show (4:3)</PresentationFormat>
  <Paragraphs>213</Paragraphs>
  <Slides>58</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1" baseType="lpstr">
      <vt:lpstr>Concourse</vt:lpstr>
      <vt:lpstr>Acrobat Document</vt:lpstr>
      <vt:lpstr>Worksheet</vt:lpstr>
      <vt:lpstr>How to Find the Securitized Trust, The PSA, and the Note</vt:lpstr>
      <vt:lpstr>Important Tips:</vt:lpstr>
      <vt:lpstr>SEARCH TOOLS</vt:lpstr>
      <vt:lpstr>SEARCH TOOLS – Cont’d.</vt:lpstr>
      <vt:lpstr>Investor Reporting Sites</vt:lpstr>
      <vt:lpstr>REVIEW THE LOAN DOCUMENTS</vt:lpstr>
      <vt:lpstr>REVIEW MORE DOCUMENTS</vt:lpstr>
      <vt:lpstr>MERS ServicerID Website</vt:lpstr>
      <vt:lpstr>PowerPoint Presentation</vt:lpstr>
      <vt:lpstr>MERS Milestones</vt:lpstr>
      <vt:lpstr>PowerPoint Presentation</vt:lpstr>
      <vt:lpstr>PowerPoint Presentation</vt:lpstr>
      <vt:lpstr>PowerPoint Presentation</vt:lpstr>
      <vt:lpstr>Fannie/Freddie Lookup Tool</vt:lpstr>
      <vt:lpstr>Freddie Lookup Screen</vt:lpstr>
      <vt:lpstr>Fannie Lookup Screen</vt:lpstr>
      <vt:lpstr>ABSNET</vt:lpstr>
      <vt:lpstr>PowerPoint Presentation</vt:lpstr>
      <vt:lpstr>PowerPoint Presentation</vt:lpstr>
      <vt:lpstr>EDGARpro</vt:lpstr>
      <vt:lpstr>PowerPoint Presentation</vt:lpstr>
      <vt:lpstr>PowerPoint Presentation</vt:lpstr>
      <vt:lpstr>EDGARpro Example Searches</vt:lpstr>
      <vt:lpstr>PowerPoint Presentation</vt:lpstr>
      <vt:lpstr>PowerPoint Presentation</vt:lpstr>
      <vt:lpstr>EDGARpro Example Searches</vt:lpstr>
      <vt:lpstr>PowerPoint Presentation</vt:lpstr>
      <vt:lpstr>PowerPoint Presentation</vt:lpstr>
      <vt:lpstr>Investor Reporting Sites</vt:lpstr>
      <vt:lpstr>Deutsche Bank Investor Reporting Example.</vt:lpstr>
      <vt:lpstr>Subject Loan in Foreclosure Report</vt:lpstr>
      <vt:lpstr>PowerPoint Presentation</vt:lpstr>
      <vt:lpstr>PowerPoint Presentation</vt:lpstr>
      <vt:lpstr>PowerPoint Presentation</vt:lpstr>
      <vt:lpstr>PowerPoint Presentation</vt:lpstr>
      <vt:lpstr>PowerPoint Presentation</vt:lpstr>
      <vt:lpstr>Remittance Report Example</vt:lpstr>
      <vt:lpstr>Loan Level Remit Example</vt:lpstr>
      <vt:lpstr>EDGAR</vt:lpstr>
      <vt:lpstr>EDGAR Tips</vt:lpstr>
      <vt:lpstr>Select-Search for Company Filings</vt:lpstr>
      <vt:lpstr>Select – Company or Fund Name</vt:lpstr>
      <vt:lpstr>Search-Harborview 2005-5 </vt:lpstr>
      <vt:lpstr>Select-Harborview 2005-5</vt:lpstr>
      <vt:lpstr>424b5-Prospectus 8-k (large file size 1mb) is PSA</vt:lpstr>
      <vt:lpstr>Example of PSA,UA,MLPA in EDGAR </vt:lpstr>
      <vt:lpstr>THINGS TO LOOK FOR:</vt:lpstr>
      <vt:lpstr>Fannie Mae</vt:lpstr>
      <vt:lpstr>ITEMS YOU NEED TO ANALYZE</vt:lpstr>
      <vt:lpstr>Parties to the Sales</vt:lpstr>
      <vt:lpstr>Mortgage Loan Schedule</vt:lpstr>
      <vt:lpstr>Remittance Reports</vt:lpstr>
      <vt:lpstr>LOAN LEVEL REMITTANCE REPORTS</vt:lpstr>
      <vt:lpstr>Remittance Reports</vt:lpstr>
      <vt:lpstr>WAMU TRUSTS</vt:lpstr>
      <vt:lpstr>Analysis</vt:lpstr>
      <vt:lpstr>Case Study #1</vt:lpstr>
      <vt:lpstr>Case Study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Find the Securitized Trust, The PSA, and the Note</dc:title>
  <dc:creator>Jay</dc:creator>
  <cp:lastModifiedBy>Jay</cp:lastModifiedBy>
  <cp:revision>50</cp:revision>
  <dcterms:created xsi:type="dcterms:W3CDTF">2011-02-12T14:35:10Z</dcterms:created>
  <dcterms:modified xsi:type="dcterms:W3CDTF">2011-02-15T22:59:33Z</dcterms:modified>
  <cp:contentStatus/>
</cp:coreProperties>
</file>