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81"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666"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F1BC15-147D-49D2-B0FB-4650D151710B}" type="datetimeFigureOut">
              <a:rPr lang="en-US" smtClean="0"/>
              <a:pPr/>
              <a:t>2/15/2011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8941A2-CDF3-470B-A44C-A0866652CDD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8941A2-CDF3-470B-A44C-A0866652CDD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3AB4C74D-3239-47F0-8C36-557C2FF23449}" type="datetimeFigureOut">
              <a:rPr lang="en-US" smtClean="0"/>
              <a:pPr/>
              <a:t>2/15/2011</a:t>
            </a:fld>
            <a:endParaRPr lang="en-US" dirty="0"/>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3D219779-EE39-48C5-91A6-B013125CB095}" type="slidenum">
              <a:rPr lang="en-US" smtClean="0"/>
              <a:pPr/>
              <a:t>‹#›</a:t>
            </a:fld>
            <a:endParaRPr lang="en-US" dirty="0"/>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B4C74D-3239-47F0-8C36-557C2FF23449}" type="datetimeFigureOut">
              <a:rPr lang="en-US" smtClean="0"/>
              <a:pPr/>
              <a:t>2/15/2011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D219779-EE39-48C5-91A6-B013125CB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B4C74D-3239-47F0-8C36-557C2FF23449}" type="datetimeFigureOut">
              <a:rPr lang="en-US" smtClean="0"/>
              <a:pPr/>
              <a:t>2/15/2011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D219779-EE39-48C5-91A6-B013125CB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B4C74D-3239-47F0-8C36-557C2FF23449}" type="datetimeFigureOut">
              <a:rPr lang="en-US" smtClean="0"/>
              <a:pPr/>
              <a:t>2/15/2011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D219779-EE39-48C5-91A6-B013125CB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3AB4C74D-3239-47F0-8C36-557C2FF23449}" type="datetimeFigureOut">
              <a:rPr lang="en-US" smtClean="0"/>
              <a:pPr/>
              <a:t>2/15/2011</a:t>
            </a:fld>
            <a:endParaRPr lang="en-US" dirty="0"/>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3D219779-EE39-48C5-91A6-B013125CB095}" type="slidenum">
              <a:rPr lang="en-US" smtClean="0"/>
              <a:pPr/>
              <a:t>‹#›</a:t>
            </a:fld>
            <a:endParaRPr lang="en-US" dirty="0"/>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AB4C74D-3239-47F0-8C36-557C2FF23449}" type="datetimeFigureOut">
              <a:rPr lang="en-US" smtClean="0"/>
              <a:pPr/>
              <a:t>2/15/2011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a:xfrm>
            <a:off x="8641080" y="6514568"/>
            <a:ext cx="464288" cy="274320"/>
          </a:xfrm>
        </p:spPr>
        <p:txBody>
          <a:bodyPr/>
          <a:lstStyle>
            <a:extLst/>
          </a:lstStyle>
          <a:p>
            <a:fld id="{3D219779-EE39-48C5-91A6-B013125CB095}" type="slidenum">
              <a:rPr lang="en-US" smtClean="0"/>
              <a:pPr/>
              <a:t>‹#›</a:t>
            </a:fld>
            <a:endParaRPr lang="en-US" dirty="0"/>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AB4C74D-3239-47F0-8C36-557C2FF23449}" type="datetimeFigureOut">
              <a:rPr lang="en-US" smtClean="0"/>
              <a:pPr/>
              <a:t>2/15/2011</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a:xfrm>
            <a:off x="8641080" y="6514568"/>
            <a:ext cx="464288" cy="274320"/>
          </a:xfrm>
        </p:spPr>
        <p:txBody>
          <a:bodyPr/>
          <a:lstStyle>
            <a:extLst/>
          </a:lstStyle>
          <a:p>
            <a:fld id="{3D219779-EE39-48C5-91A6-B013125CB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AB4C74D-3239-47F0-8C36-557C2FF23449}" type="datetimeFigureOut">
              <a:rPr lang="en-US" smtClean="0"/>
              <a:pPr/>
              <a:t>2/15/2011</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3D219779-EE39-48C5-91A6-B013125CB095}" type="slidenum">
              <a:rPr lang="en-US" smtClean="0"/>
              <a:pPr/>
              <a:t>‹#›</a:t>
            </a:fld>
            <a:endParaRPr lang="en-US" dirty="0"/>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AB4C74D-3239-47F0-8C36-557C2FF23449}" type="datetimeFigureOut">
              <a:rPr lang="en-US" smtClean="0"/>
              <a:pPr/>
              <a:t>2/15/2011</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3D219779-EE39-48C5-91A6-B013125CB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3AB4C74D-3239-47F0-8C36-557C2FF23449}" type="datetimeFigureOut">
              <a:rPr lang="en-US" smtClean="0"/>
              <a:pPr/>
              <a:t>2/15/2011</a:t>
            </a:fld>
            <a:endParaRPr lang="en-US" dirty="0"/>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3D219779-EE39-48C5-91A6-B013125CB095}" type="slidenum">
              <a:rPr lang="en-US" smtClean="0"/>
              <a:pPr/>
              <a:t>‹#›</a:t>
            </a:fld>
            <a:endParaRPr lang="en-US" dirty="0"/>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3AB4C74D-3239-47F0-8C36-557C2FF23449}" type="datetimeFigureOut">
              <a:rPr lang="en-US" smtClean="0"/>
              <a:pPr/>
              <a:t>2/15/2011</a:t>
            </a:fld>
            <a:endParaRPr lang="en-US" dirty="0"/>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3D219779-EE39-48C5-91A6-B013125CB095}" type="slidenum">
              <a:rPr lang="en-US" smtClean="0"/>
              <a:pPr/>
              <a:t>‹#›</a:t>
            </a:fld>
            <a:endParaRPr lang="en-US" dirty="0"/>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dirty="0"/>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3AB4C74D-3239-47F0-8C36-557C2FF23449}" type="datetimeFigureOut">
              <a:rPr lang="en-US" smtClean="0"/>
              <a:pPr/>
              <a:t>2/15/2011</a:t>
            </a:fld>
            <a:endParaRPr lang="en-US" dirty="0"/>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3D219779-EE39-48C5-91A6-B013125CB095}" type="slidenum">
              <a:rPr lang="en-US" smtClean="0"/>
              <a:pPr/>
              <a:t>‹#›</a:t>
            </a:fld>
            <a:endParaRPr lang="en-US" dirty="0"/>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1980 and Wall Street Rising</a:t>
            </a:r>
            <a:endParaRPr lang="en-US" dirty="0"/>
          </a:p>
        </p:txBody>
      </p:sp>
      <p:sp>
        <p:nvSpPr>
          <p:cNvPr id="3" name="Content Placeholder 2"/>
          <p:cNvSpPr>
            <a:spLocks noGrp="1"/>
          </p:cNvSpPr>
          <p:nvPr>
            <p:ph idx="1"/>
          </p:nvPr>
        </p:nvSpPr>
        <p:spPr/>
        <p:txBody>
          <a:bodyPr/>
          <a:lstStyle/>
          <a:p>
            <a:r>
              <a:rPr lang="en-US" dirty="0" smtClean="0"/>
              <a:t>Ronald Regan, Inaugural Address:  January 20, 1981</a:t>
            </a:r>
          </a:p>
          <a:p>
            <a:endParaRPr lang="en-US" dirty="0" smtClean="0"/>
          </a:p>
          <a:p>
            <a:r>
              <a:rPr lang="en-US" dirty="0" smtClean="0"/>
              <a:t>“In this present crisis, government is not the solution to our problems; government is the problem.”</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Banking</a:t>
            </a:r>
            <a:endParaRPr lang="en-US" dirty="0"/>
          </a:p>
        </p:txBody>
      </p:sp>
      <p:sp>
        <p:nvSpPr>
          <p:cNvPr id="3" name="Content Placeholder 2"/>
          <p:cNvSpPr>
            <a:spLocks noGrp="1"/>
          </p:cNvSpPr>
          <p:nvPr>
            <p:ph idx="1"/>
          </p:nvPr>
        </p:nvSpPr>
        <p:spPr/>
        <p:txBody>
          <a:bodyPr/>
          <a:lstStyle/>
          <a:p>
            <a:r>
              <a:rPr lang="en-US" dirty="0" smtClean="0"/>
              <a:t>Fixed Commission for Stock Trading</a:t>
            </a:r>
          </a:p>
          <a:p>
            <a:endParaRPr lang="en-US" dirty="0" smtClean="0"/>
          </a:p>
          <a:p>
            <a:r>
              <a:rPr lang="en-US" dirty="0" smtClean="0"/>
              <a:t>SEC Ordered Elimination of Fixed Commission in NYSE on May 1, 1975</a:t>
            </a:r>
          </a:p>
          <a:p>
            <a:endParaRPr lang="en-US" dirty="0" smtClean="0"/>
          </a:p>
          <a:p>
            <a:r>
              <a:rPr lang="en-US" dirty="0" smtClean="0"/>
              <a:t>Allowed Competition for Business and Allowed Institutional Investors to Make Large Trades More Cheaply</a:t>
            </a:r>
          </a:p>
          <a:p>
            <a:r>
              <a:rPr lang="en-US" dirty="0" smtClean="0"/>
              <a:t>Greatly Increased Trading Volume</a:t>
            </a:r>
            <a:endParaRPr lang="en-US" dirty="0"/>
          </a:p>
        </p:txBody>
      </p:sp>
    </p:spTree>
  </p:cSld>
  <p:clrMapOvr>
    <a:masterClrMapping/>
  </p:clrMapOvr>
  <p:transition>
    <p:cut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Depository Institutions Deregulation &amp; Monetary Control Act of 1980</a:t>
            </a:r>
            <a:endParaRPr lang="en-US" dirty="0"/>
          </a:p>
        </p:txBody>
      </p:sp>
      <p:sp>
        <p:nvSpPr>
          <p:cNvPr id="3" name="Content Placeholder 2"/>
          <p:cNvSpPr>
            <a:spLocks noGrp="1"/>
          </p:cNvSpPr>
          <p:nvPr>
            <p:ph idx="1"/>
          </p:nvPr>
        </p:nvSpPr>
        <p:spPr/>
        <p:txBody>
          <a:bodyPr/>
          <a:lstStyle/>
          <a:p>
            <a:r>
              <a:rPr lang="en-US" dirty="0" smtClean="0"/>
              <a:t>Enabled Banks to Compete for Deposits by Paying Higher Rates</a:t>
            </a:r>
          </a:p>
          <a:p>
            <a:r>
              <a:rPr lang="en-US" dirty="0" smtClean="0"/>
              <a:t>Allowed S&amp;L’s to Expand into Commercial and other Mortgages (not just homes)</a:t>
            </a:r>
          </a:p>
          <a:p>
            <a:r>
              <a:rPr lang="en-US" dirty="0" smtClean="0"/>
              <a:t>Pre-empted State Laws on Interest Rates on First Mortgages</a:t>
            </a:r>
          </a:p>
          <a:p>
            <a:r>
              <a:rPr lang="en-US" dirty="0" smtClean="0"/>
              <a:t>Banks Could Charge Any Interest Rate Market Would Support</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Efficient Market Hypothesis</a:t>
            </a:r>
            <a:br>
              <a:rPr lang="en-US" dirty="0" smtClean="0"/>
            </a:br>
            <a:r>
              <a:rPr lang="en-US" dirty="0" smtClean="0"/>
              <a:t> of 1980’s</a:t>
            </a:r>
            <a:endParaRPr lang="en-US" dirty="0"/>
          </a:p>
        </p:txBody>
      </p:sp>
      <p:sp>
        <p:nvSpPr>
          <p:cNvPr id="3" name="Content Placeholder 2"/>
          <p:cNvSpPr>
            <a:spLocks noGrp="1"/>
          </p:cNvSpPr>
          <p:nvPr>
            <p:ph idx="1"/>
          </p:nvPr>
        </p:nvSpPr>
        <p:spPr/>
        <p:txBody>
          <a:bodyPr/>
          <a:lstStyle/>
          <a:p>
            <a:r>
              <a:rPr lang="en-US" dirty="0" smtClean="0"/>
              <a:t>Argued for Decreased Regulation</a:t>
            </a:r>
          </a:p>
          <a:p>
            <a:endParaRPr lang="en-US" dirty="0" smtClean="0"/>
          </a:p>
          <a:p>
            <a:r>
              <a:rPr lang="en-US" dirty="0" smtClean="0"/>
              <a:t>Argued for Increased Liberalization of the Markets</a:t>
            </a:r>
          </a:p>
          <a:p>
            <a:endParaRPr lang="en-US" dirty="0" smtClean="0"/>
          </a:p>
          <a:p>
            <a:r>
              <a:rPr lang="en-US" dirty="0" smtClean="0"/>
              <a:t>Free Capital Movements Facilitate a More Efficient Global Market</a:t>
            </a:r>
            <a:endParaRPr lang="en-US" dirty="0"/>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Donald Regan</a:t>
            </a:r>
            <a:endParaRPr lang="en-US" dirty="0"/>
          </a:p>
        </p:txBody>
      </p:sp>
      <p:sp>
        <p:nvSpPr>
          <p:cNvPr id="3" name="Content Placeholder 2"/>
          <p:cNvSpPr>
            <a:spLocks noGrp="1"/>
          </p:cNvSpPr>
          <p:nvPr>
            <p:ph idx="1"/>
          </p:nvPr>
        </p:nvSpPr>
        <p:spPr/>
        <p:txBody>
          <a:bodyPr>
            <a:normAutofit lnSpcReduction="10000"/>
          </a:bodyPr>
          <a:lstStyle/>
          <a:p>
            <a:r>
              <a:rPr lang="en-US" dirty="0" smtClean="0"/>
              <a:t>First Treasury Secretary for President Reagan</a:t>
            </a:r>
          </a:p>
          <a:p>
            <a:r>
              <a:rPr lang="en-US" dirty="0" smtClean="0"/>
              <a:t>Former Merrill Lynch CEO</a:t>
            </a:r>
          </a:p>
          <a:p>
            <a:r>
              <a:rPr lang="en-US" dirty="0" smtClean="0"/>
              <a:t>Champion of Deregulation</a:t>
            </a:r>
          </a:p>
          <a:p>
            <a:r>
              <a:rPr lang="en-US" dirty="0" smtClean="0"/>
              <a:t>Donald Regan’s approach:</a:t>
            </a:r>
          </a:p>
          <a:p>
            <a:pPr lvl="1"/>
            <a:r>
              <a:rPr lang="en-US" dirty="0" smtClean="0"/>
              <a:t>“The deregulation of financial institutions is my top priority.  I will be trying to deregulate them as quickly as possible in the field of interest rates, mandatory ceilings, things of that nature.”</a:t>
            </a:r>
          </a:p>
          <a:p>
            <a:pPr lvl="1"/>
            <a:r>
              <a:rPr lang="en-US" dirty="0" smtClean="0"/>
              <a:t>October, 1981</a:t>
            </a:r>
            <a:endParaRPr lang="en-US" dirty="0"/>
          </a:p>
        </p:txBody>
      </p:sp>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Ginnie Mae and Securitization</a:t>
            </a:r>
            <a:endParaRPr lang="en-US" dirty="0"/>
          </a:p>
        </p:txBody>
      </p:sp>
      <p:sp>
        <p:nvSpPr>
          <p:cNvPr id="3" name="Content Placeholder 2"/>
          <p:cNvSpPr>
            <a:spLocks noGrp="1"/>
          </p:cNvSpPr>
          <p:nvPr>
            <p:ph idx="1"/>
          </p:nvPr>
        </p:nvSpPr>
        <p:spPr/>
        <p:txBody>
          <a:bodyPr/>
          <a:lstStyle/>
          <a:p>
            <a:r>
              <a:rPr lang="en-US" dirty="0" smtClean="0"/>
              <a:t>First Securitization in 1968</a:t>
            </a:r>
          </a:p>
          <a:p>
            <a:r>
              <a:rPr lang="en-US" dirty="0" smtClean="0"/>
              <a:t>Ginnie buy loans lenders, combine in pools &amp; Issue Securities back to lenders who could then sell them to Investors</a:t>
            </a:r>
          </a:p>
          <a:p>
            <a:r>
              <a:rPr lang="en-US" dirty="0" smtClean="0"/>
              <a:t>Principal on Mortgages (but not risk of prepayment) guaranteed by Ginnie</a:t>
            </a:r>
          </a:p>
          <a:p>
            <a:r>
              <a:rPr lang="en-US" dirty="0" smtClean="0"/>
              <a:t>Ginnie Part of US Government so Guarantee backed by US Treasury</a:t>
            </a:r>
            <a:endParaRPr lang="en-US" dirty="0"/>
          </a:p>
        </p:txBody>
      </p:sp>
    </p:spTree>
  </p:cSld>
  <p:clrMapOvr>
    <a:masterClrMapping/>
  </p:clrMapOvr>
  <p:transition>
    <p:cut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Private Securitization</a:t>
            </a:r>
            <a:endParaRPr lang="en-US" dirty="0"/>
          </a:p>
        </p:txBody>
      </p:sp>
      <p:sp>
        <p:nvSpPr>
          <p:cNvPr id="3" name="Content Placeholder 2"/>
          <p:cNvSpPr>
            <a:spLocks noGrp="1"/>
          </p:cNvSpPr>
          <p:nvPr>
            <p:ph idx="1"/>
          </p:nvPr>
        </p:nvSpPr>
        <p:spPr/>
        <p:txBody>
          <a:bodyPr/>
          <a:lstStyle/>
          <a:p>
            <a:r>
              <a:rPr lang="en-US" dirty="0" smtClean="0"/>
              <a:t>1970’s by Salomon Brothers</a:t>
            </a:r>
          </a:p>
          <a:p>
            <a:r>
              <a:rPr lang="en-US" dirty="0" smtClean="0"/>
              <a:t>Attempted to Create Securities out of Bank of America Mortgages</a:t>
            </a:r>
          </a:p>
          <a:p>
            <a:r>
              <a:rPr lang="en-US" dirty="0" smtClean="0"/>
              <a:t>Failed due to Tax Law Problems (double taxation)</a:t>
            </a:r>
          </a:p>
          <a:p>
            <a:r>
              <a:rPr lang="en-US" dirty="0" smtClean="0"/>
              <a:t>Failed due to State Regulations</a:t>
            </a:r>
          </a:p>
          <a:p>
            <a:r>
              <a:rPr lang="en-US" dirty="0" smtClean="0"/>
              <a:t>Invented by Lewis Ranieri of Salomon</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Salomon Solution</a:t>
            </a:r>
            <a:endParaRPr lang="en-US" dirty="0"/>
          </a:p>
        </p:txBody>
      </p:sp>
      <p:sp>
        <p:nvSpPr>
          <p:cNvPr id="3" name="Content Placeholder 2"/>
          <p:cNvSpPr>
            <a:spLocks noGrp="1"/>
          </p:cNvSpPr>
          <p:nvPr>
            <p:ph idx="1"/>
          </p:nvPr>
        </p:nvSpPr>
        <p:spPr/>
        <p:txBody>
          <a:bodyPr/>
          <a:lstStyle/>
          <a:p>
            <a:r>
              <a:rPr lang="en-US" dirty="0" smtClean="0"/>
              <a:t>Secondary Mortgage Market Enhancement Act of 1984</a:t>
            </a:r>
          </a:p>
          <a:p>
            <a:r>
              <a:rPr lang="en-US" dirty="0" smtClean="0"/>
              <a:t>Cleared Away Most of the Tax Issues</a:t>
            </a:r>
          </a:p>
          <a:p>
            <a:r>
              <a:rPr lang="en-US" dirty="0" smtClean="0"/>
              <a:t>Pre-Empted All State Regulations</a:t>
            </a:r>
          </a:p>
          <a:p>
            <a:r>
              <a:rPr lang="en-US" dirty="0" smtClean="0"/>
              <a:t>Allowed Investment Banks to Buy Virtually All Mortgages, Pool Together, and Re-sell Slices with Varying Levels of Risk</a:t>
            </a:r>
          </a:p>
        </p:txBody>
      </p:sp>
    </p:spTree>
  </p:cSld>
  <p:clrMapOvr>
    <a:masterClrMapping/>
  </p:clrMapOvr>
  <p:transition>
    <p:cut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Real Estate Mortgage Investment Conduit Act of 1986</a:t>
            </a:r>
            <a:endParaRPr lang="en-US" dirty="0"/>
          </a:p>
        </p:txBody>
      </p:sp>
      <p:sp>
        <p:nvSpPr>
          <p:cNvPr id="3" name="Content Placeholder 2"/>
          <p:cNvSpPr>
            <a:spLocks noGrp="1"/>
          </p:cNvSpPr>
          <p:nvPr>
            <p:ph idx="1"/>
          </p:nvPr>
        </p:nvSpPr>
        <p:spPr/>
        <p:txBody>
          <a:bodyPr/>
          <a:lstStyle/>
          <a:p>
            <a:r>
              <a:rPr lang="en-US" dirty="0" smtClean="0"/>
              <a:t>Part of the 1986 Tax Reform Act</a:t>
            </a:r>
          </a:p>
          <a:p>
            <a:r>
              <a:rPr lang="en-US" dirty="0" smtClean="0"/>
              <a:t>Eliminated Double Taxation for RMBS Trust and Bond Investors</a:t>
            </a:r>
          </a:p>
          <a:p>
            <a:r>
              <a:rPr lang="en-US" dirty="0" smtClean="0"/>
              <a:t>Made Mortgage Securities More Attractive</a:t>
            </a:r>
          </a:p>
          <a:p>
            <a:r>
              <a:rPr lang="en-US" dirty="0" smtClean="0"/>
              <a:t>Created Strict Tax Rules re Formation and Control of Mortgages in Trusts</a:t>
            </a:r>
          </a:p>
          <a:p>
            <a:r>
              <a:rPr lang="en-US" dirty="0" smtClean="0"/>
              <a:t>Created New Markets for Private Mortgage Backed Securities</a:t>
            </a:r>
            <a:endParaRPr lang="en-US" dirty="0"/>
          </a:p>
        </p:txBody>
      </p:sp>
    </p:spTree>
  </p:cSld>
  <p:clrMapOvr>
    <a:masterClrMapping/>
  </p:clrMapOvr>
  <p:transition>
    <p:cut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Modern Derivatives Market</a:t>
            </a:r>
            <a:endParaRPr lang="en-US" dirty="0"/>
          </a:p>
        </p:txBody>
      </p:sp>
      <p:sp>
        <p:nvSpPr>
          <p:cNvPr id="3" name="Content Placeholder 2"/>
          <p:cNvSpPr>
            <a:spLocks noGrp="1"/>
          </p:cNvSpPr>
          <p:nvPr>
            <p:ph idx="1"/>
          </p:nvPr>
        </p:nvSpPr>
        <p:spPr/>
        <p:txBody>
          <a:bodyPr/>
          <a:lstStyle/>
          <a:p>
            <a:r>
              <a:rPr lang="en-US" dirty="0" smtClean="0"/>
              <a:t>Invention of the Interest Rate Swap by Salomon in 1981</a:t>
            </a:r>
          </a:p>
          <a:p>
            <a:r>
              <a:rPr lang="en-US" dirty="0" smtClean="0"/>
              <a:t>Company A Pays Interest to B at Fixed Rate</a:t>
            </a:r>
          </a:p>
          <a:p>
            <a:r>
              <a:rPr lang="en-US" dirty="0" smtClean="0"/>
              <a:t>Company B Pays Interest to A at a Floating Rate</a:t>
            </a:r>
          </a:p>
          <a:p>
            <a:r>
              <a:rPr lang="en-US" dirty="0" smtClean="0"/>
              <a:t>Swap of Interest Rate Risk Between Company A &amp; B</a:t>
            </a:r>
          </a:p>
          <a:p>
            <a:r>
              <a:rPr lang="en-US" dirty="0" smtClean="0"/>
              <a:t>Currency Rate Swaps Operate Same Way</a:t>
            </a:r>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From Roosevelt to Obama</a:t>
            </a:r>
            <a:endParaRPr lang="en-US" dirty="0"/>
          </a:p>
        </p:txBody>
      </p:sp>
      <p:sp>
        <p:nvSpPr>
          <p:cNvPr id="3" name="Subtitle 2"/>
          <p:cNvSpPr>
            <a:spLocks noGrp="1"/>
          </p:cNvSpPr>
          <p:nvPr>
            <p:ph type="subTitle" idx="1"/>
          </p:nvPr>
        </p:nvSpPr>
        <p:spPr/>
        <p:txBody>
          <a:bodyPr/>
          <a:lstStyle/>
          <a:p>
            <a:r>
              <a:rPr lang="en-US" dirty="0" smtClean="0"/>
              <a:t>The History of Federal Regulation</a:t>
            </a:r>
          </a:p>
          <a:p>
            <a:r>
              <a:rPr lang="en-US" dirty="0" smtClean="0"/>
              <a:t>Max Gardner’s SOS Seminar</a:t>
            </a:r>
          </a:p>
          <a:p>
            <a:r>
              <a:rPr lang="en-US" dirty="0" smtClean="0"/>
              <a:t>September 17 to 19, 2010</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Inverse Interest Rate Floaters</a:t>
            </a:r>
            <a:endParaRPr lang="en-US" dirty="0"/>
          </a:p>
        </p:txBody>
      </p:sp>
      <p:sp>
        <p:nvSpPr>
          <p:cNvPr id="3" name="Content Placeholder 2"/>
          <p:cNvSpPr>
            <a:spLocks noGrp="1"/>
          </p:cNvSpPr>
          <p:nvPr>
            <p:ph idx="1"/>
          </p:nvPr>
        </p:nvSpPr>
        <p:spPr/>
        <p:txBody>
          <a:bodyPr/>
          <a:lstStyle/>
          <a:p>
            <a:r>
              <a:rPr lang="en-US" dirty="0" smtClean="0"/>
              <a:t>Swaps of Rates in Opposite Direction from Market Interest Rates</a:t>
            </a:r>
          </a:p>
          <a:p>
            <a:pPr>
              <a:buNone/>
            </a:pPr>
            <a:endParaRPr lang="en-US" dirty="0" smtClean="0"/>
          </a:p>
          <a:p>
            <a:r>
              <a:rPr lang="en-US" dirty="0" smtClean="0"/>
              <a:t>Souped Up with Leverage Options</a:t>
            </a:r>
          </a:p>
          <a:p>
            <a:pPr>
              <a:buNone/>
            </a:pPr>
            <a:endParaRPr lang="en-US" dirty="0" smtClean="0"/>
          </a:p>
          <a:p>
            <a:r>
              <a:rPr lang="en-US" dirty="0" smtClean="0"/>
              <a:t>Included Embedded Options</a:t>
            </a:r>
          </a:p>
          <a:p>
            <a:pPr>
              <a:buNone/>
            </a:pPr>
            <a:endParaRPr lang="en-US" dirty="0" smtClean="0"/>
          </a:p>
          <a:p>
            <a:r>
              <a:rPr lang="en-US" dirty="0" smtClean="0"/>
              <a:t>All Deals Being Hedged with Third Parties</a:t>
            </a:r>
            <a:endParaRPr lang="en-US" dirty="0"/>
          </a:p>
        </p:txBody>
      </p:sp>
    </p:spTree>
  </p:cSld>
  <p:clrMapOvr>
    <a:masterClrMapping/>
  </p:clrMapOvr>
  <p:transition>
    <p:cut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Credit Default Swap</a:t>
            </a:r>
            <a:endParaRPr lang="en-US" dirty="0"/>
          </a:p>
        </p:txBody>
      </p:sp>
      <p:sp>
        <p:nvSpPr>
          <p:cNvPr id="3" name="Content Placeholder 2"/>
          <p:cNvSpPr>
            <a:spLocks noGrp="1"/>
          </p:cNvSpPr>
          <p:nvPr>
            <p:ph idx="1"/>
          </p:nvPr>
        </p:nvSpPr>
        <p:spPr/>
        <p:txBody>
          <a:bodyPr>
            <a:normAutofit lnSpcReduction="10000"/>
          </a:bodyPr>
          <a:lstStyle/>
          <a:p>
            <a:r>
              <a:rPr lang="en-US" dirty="0" smtClean="0"/>
              <a:t>A Form of Insurance on Debt</a:t>
            </a:r>
          </a:p>
          <a:p>
            <a:r>
              <a:rPr lang="en-US" dirty="0" smtClean="0"/>
              <a:t>Buyer of Swap Pays a Fixed Premium to Seller</a:t>
            </a:r>
          </a:p>
          <a:p>
            <a:r>
              <a:rPr lang="en-US" dirty="0" smtClean="0"/>
              <a:t>Seller Agrees to Payoff the Debt if Seller Fails to Do So</a:t>
            </a:r>
          </a:p>
          <a:p>
            <a:r>
              <a:rPr lang="en-US" dirty="0" smtClean="0"/>
              <a:t>Typical Debt is a Bond or Mortgage Backed Security</a:t>
            </a:r>
          </a:p>
          <a:p>
            <a:r>
              <a:rPr lang="en-US" dirty="0" smtClean="0"/>
              <a:t>Allowed Anyone to Sell Insurance on Any Fixed Income Security (in lieu of Monoline Ins, Fannie &amp; Freddie)</a:t>
            </a:r>
            <a:endParaRPr lang="en-US" dirty="0"/>
          </a:p>
        </p:txBody>
      </p:sp>
    </p:spTree>
  </p:cSld>
  <p:clrMapOvr>
    <a:masterClrMapping/>
  </p:clrMapOvr>
  <p:transition>
    <p:cut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Cracks in Glass-Steagall Act</a:t>
            </a:r>
            <a:endParaRPr lang="en-US" dirty="0"/>
          </a:p>
        </p:txBody>
      </p:sp>
      <p:sp>
        <p:nvSpPr>
          <p:cNvPr id="3" name="Content Placeholder 2"/>
          <p:cNvSpPr>
            <a:spLocks noGrp="1"/>
          </p:cNvSpPr>
          <p:nvPr>
            <p:ph idx="1"/>
          </p:nvPr>
        </p:nvSpPr>
        <p:spPr/>
        <p:txBody>
          <a:bodyPr>
            <a:normAutofit lnSpcReduction="10000"/>
          </a:bodyPr>
          <a:lstStyle/>
          <a:p>
            <a:r>
              <a:rPr lang="en-US" dirty="0" smtClean="0"/>
              <a:t>1978, FRB held that Bankers Trust placement of short term commercial paper issued by corporations with investors did NOT violate Glass-</a:t>
            </a:r>
            <a:r>
              <a:rPr lang="en-US" dirty="0" err="1" smtClean="0"/>
              <a:t>Steagall</a:t>
            </a:r>
            <a:endParaRPr lang="en-US" dirty="0" smtClean="0"/>
          </a:p>
          <a:p>
            <a:r>
              <a:rPr lang="en-US" dirty="0" smtClean="0"/>
              <a:t>FRB Ruling Upheld by D.C. Court of Appeals in 1986</a:t>
            </a:r>
          </a:p>
          <a:p>
            <a:r>
              <a:rPr lang="en-US" dirty="0" smtClean="0"/>
              <a:t>In 1986, FRB allowed Commercial Banks to establish Affiliated Companies to deal with Securities that were “Off-Limits” to Banks</a:t>
            </a:r>
            <a:endParaRPr lang="en-US"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Riegle-Neal Interstate Banking &amp; Branch Efficient Act of 1984</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Relaxed Constraints on Interstate Banking</a:t>
            </a:r>
          </a:p>
          <a:p>
            <a:r>
              <a:rPr lang="en-US" dirty="0" smtClean="0"/>
              <a:t>Allowed to Coast-to-Coast Banking</a:t>
            </a:r>
          </a:p>
          <a:p>
            <a:pPr lvl="1"/>
            <a:r>
              <a:rPr lang="en-US" dirty="0" smtClean="0"/>
              <a:t>NationsBank Bought Boatmen’s Banc in 1986 &amp; Barnett Bank in 1997</a:t>
            </a:r>
          </a:p>
          <a:p>
            <a:pPr lvl="1"/>
            <a:r>
              <a:rPr lang="en-US" dirty="0" smtClean="0"/>
              <a:t>Bank of America Bought Security Pacific in 1992</a:t>
            </a:r>
          </a:p>
          <a:p>
            <a:pPr lvl="1"/>
            <a:r>
              <a:rPr lang="en-US" dirty="0" smtClean="0"/>
              <a:t>NationsBank Bought BOA in 1998</a:t>
            </a:r>
          </a:p>
          <a:p>
            <a:pPr lvl="1"/>
            <a:r>
              <a:rPr lang="en-US" dirty="0" smtClean="0"/>
              <a:t>New BOA Bought Fleet Boston in 2004</a:t>
            </a:r>
          </a:p>
          <a:p>
            <a:pPr lvl="1"/>
            <a:r>
              <a:rPr lang="en-US" dirty="0" smtClean="0"/>
              <a:t>Chemical Bank &amp; Manufactures Hanover Merged in 1991, Chemical &amp; Chase Merged in 1996, Bank One &amp; First Chicago in 1997, and J.P. Morgan &amp; Chase Manhattan in 2000 to Create JPMorgan Chase</a:t>
            </a:r>
          </a:p>
          <a:p>
            <a:pPr lvl="1"/>
            <a:r>
              <a:rPr lang="en-US" dirty="0" smtClean="0"/>
              <a:t>Wells Fargo Bought First Interstate in 1996 &amp; Merged with Norwest in 1998</a:t>
            </a:r>
          </a:p>
          <a:p>
            <a:pPr lvl="1"/>
            <a:r>
              <a:rPr lang="en-US" dirty="0" smtClean="0"/>
              <a:t>Wachovia Built out of Merges of First Union, CoreStates &amp; Wachovia Between 1998 and 2001</a:t>
            </a:r>
          </a:p>
          <a:p>
            <a:pPr lvl="1"/>
            <a:r>
              <a:rPr lang="en-US" dirty="0" smtClean="0"/>
              <a:t>Commercial Credit Bought Primerica (Smith Barney) in 1988, added Travelers in 1993, Bought Salomon in 1997, and Merged with Citicorp in 1998</a:t>
            </a:r>
          </a:p>
          <a:p>
            <a:pPr lvl="1"/>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End of Glass Steagall</a:t>
            </a:r>
            <a:endParaRPr lang="en-US" dirty="0"/>
          </a:p>
        </p:txBody>
      </p:sp>
      <p:sp>
        <p:nvSpPr>
          <p:cNvPr id="3" name="Content Placeholder 2"/>
          <p:cNvSpPr>
            <a:spLocks noGrp="1"/>
          </p:cNvSpPr>
          <p:nvPr>
            <p:ph idx="1"/>
          </p:nvPr>
        </p:nvSpPr>
        <p:spPr/>
        <p:txBody>
          <a:bodyPr/>
          <a:lstStyle/>
          <a:p>
            <a:r>
              <a:rPr lang="en-US" dirty="0" smtClean="0"/>
              <a:t>Gramm-Leach-Bliley Act of 1999 Demolished the Final Barriers Between Commercial and Investment Banking</a:t>
            </a:r>
          </a:p>
          <a:p>
            <a:r>
              <a:rPr lang="en-US" dirty="0" smtClean="0"/>
              <a:t>Commodity Futures Modernization Act of 2000 Prohibited Federal Regulation of Over the Counter Derivatives</a:t>
            </a:r>
          </a:p>
          <a:p>
            <a:r>
              <a:rPr lang="en-US" dirty="0" smtClean="0"/>
              <a:t>Both Bills Cut in Half the Fees Paid by Financial Institutions to the SEC</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Final Comments by</a:t>
            </a:r>
            <a:br>
              <a:rPr lang="en-US" dirty="0" smtClean="0"/>
            </a:br>
            <a:r>
              <a:rPr lang="en-US" dirty="0" smtClean="0"/>
              <a:t>Senator Richard Durbin in 2000</a:t>
            </a:r>
            <a:endParaRPr lang="en-US" dirty="0"/>
          </a:p>
        </p:txBody>
      </p:sp>
      <p:sp>
        <p:nvSpPr>
          <p:cNvPr id="3" name="Content Placeholder 2"/>
          <p:cNvSpPr>
            <a:spLocks noGrp="1"/>
          </p:cNvSpPr>
          <p:nvPr>
            <p:ph idx="1"/>
          </p:nvPr>
        </p:nvSpPr>
        <p:spPr/>
        <p:txBody>
          <a:bodyPr/>
          <a:lstStyle/>
          <a:p>
            <a:r>
              <a:rPr lang="en-US" dirty="0" smtClean="0"/>
              <a:t>“The banks—hard to believe in a time where we’re facing a banking crisis that many of the banks created—are still the most powerful lobby on the Hill.”</a:t>
            </a:r>
          </a:p>
          <a:p>
            <a:endParaRPr lang="en-US" dirty="0" smtClean="0"/>
          </a:p>
          <a:p>
            <a:r>
              <a:rPr lang="en-US" dirty="0" smtClean="0"/>
              <a:t>“And, quite frankly, since 1981 the bankers have owned this place.”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Tim Geithner, President, Federal Reserve Bank of New York</a:t>
            </a:r>
            <a:endParaRPr lang="en-US" dirty="0"/>
          </a:p>
        </p:txBody>
      </p:sp>
      <p:sp>
        <p:nvSpPr>
          <p:cNvPr id="3" name="Content Placeholder 2"/>
          <p:cNvSpPr>
            <a:spLocks noGrp="1"/>
          </p:cNvSpPr>
          <p:nvPr>
            <p:ph idx="1"/>
          </p:nvPr>
        </p:nvSpPr>
        <p:spPr/>
        <p:txBody>
          <a:bodyPr/>
          <a:lstStyle/>
          <a:p>
            <a:r>
              <a:rPr lang="en-US" dirty="0" smtClean="0"/>
              <a:t>“These deregulation efforts provide substantial benefits to the financial system.  Financial institutions are better able to measure and manage risk much more effectively.  Risks are spread more widely, across a more diverse group of financial intermediaries, within and across countries.”</a:t>
            </a:r>
          </a:p>
          <a:p>
            <a:r>
              <a:rPr lang="en-US" dirty="0" smtClean="0"/>
              <a:t>February 26, 2008</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 Scott Fitzgerald </a:t>
            </a:r>
            <a:br>
              <a:rPr lang="en-US" dirty="0" smtClean="0"/>
            </a:br>
            <a:r>
              <a:rPr lang="en-US" i="1" dirty="0" smtClean="0"/>
              <a:t>The Great Gatsby</a:t>
            </a:r>
            <a:endParaRPr lang="en-US" dirty="0"/>
          </a:p>
        </p:txBody>
      </p:sp>
      <p:sp>
        <p:nvSpPr>
          <p:cNvPr id="3" name="Content Placeholder 2"/>
          <p:cNvSpPr>
            <a:spLocks noGrp="1"/>
          </p:cNvSpPr>
          <p:nvPr>
            <p:ph idx="1"/>
          </p:nvPr>
        </p:nvSpPr>
        <p:spPr/>
        <p:txBody>
          <a:bodyPr/>
          <a:lstStyle/>
          <a:p>
            <a:r>
              <a:rPr lang="en-US" dirty="0" smtClean="0"/>
              <a:t>They were careless people, Tom &amp; Daisy—they smashed up things and creatures and then retreated back into their money or their vast carelessness, or whatever it was that kept them together, and let other people clean up the mess they made.</a:t>
            </a:r>
            <a:endParaRPr lang="en-US"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Barack Obama</a:t>
            </a:r>
            <a:br>
              <a:rPr lang="en-US" dirty="0" smtClean="0"/>
            </a:br>
            <a:r>
              <a:rPr lang="en-US" dirty="0" smtClean="0"/>
              <a:t>March 27, 2009</a:t>
            </a:r>
            <a:endParaRPr lang="en-US" dirty="0"/>
          </a:p>
        </p:txBody>
      </p:sp>
      <p:sp>
        <p:nvSpPr>
          <p:cNvPr id="3" name="Content Placeholder 2"/>
          <p:cNvSpPr>
            <a:spLocks noGrp="1"/>
          </p:cNvSpPr>
          <p:nvPr>
            <p:ph idx="1"/>
          </p:nvPr>
        </p:nvSpPr>
        <p:spPr/>
        <p:txBody>
          <a:bodyPr/>
          <a:lstStyle/>
          <a:p>
            <a:r>
              <a:rPr lang="en-US" dirty="0" smtClean="0"/>
              <a:t>My administration is the only thing between you and the pitchforks.</a:t>
            </a:r>
            <a:endParaRPr lang="en-US" dirty="0"/>
          </a:p>
        </p:txBody>
      </p:sp>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Thomas Jefferson</a:t>
            </a:r>
            <a:endParaRPr lang="en-US" dirty="0"/>
          </a:p>
        </p:txBody>
      </p:sp>
      <p:sp>
        <p:nvSpPr>
          <p:cNvPr id="3" name="Content Placeholder 2"/>
          <p:cNvSpPr>
            <a:spLocks noGrp="1"/>
          </p:cNvSpPr>
          <p:nvPr>
            <p:ph idx="1"/>
          </p:nvPr>
        </p:nvSpPr>
        <p:spPr/>
        <p:txBody>
          <a:bodyPr/>
          <a:lstStyle/>
          <a:p>
            <a:r>
              <a:rPr lang="en-US" dirty="0" smtClean="0"/>
              <a:t>“I sincerely believe, with you, that banking institutions are more dangerous than standing armies.”</a:t>
            </a:r>
            <a:endParaRPr lang="en-US" dirty="0"/>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Alexander Hamilton</a:t>
            </a:r>
            <a:endParaRPr lang="en-US" dirty="0"/>
          </a:p>
        </p:txBody>
      </p:sp>
      <p:sp>
        <p:nvSpPr>
          <p:cNvPr id="3" name="Content Placeholder 2"/>
          <p:cNvSpPr>
            <a:spLocks noGrp="1"/>
          </p:cNvSpPr>
          <p:nvPr>
            <p:ph idx="1"/>
          </p:nvPr>
        </p:nvSpPr>
        <p:spPr/>
        <p:txBody>
          <a:bodyPr/>
          <a:lstStyle/>
          <a:p>
            <a:r>
              <a:rPr lang="en-US" dirty="0" smtClean="0"/>
              <a:t>“The government should ensure that sufficient credit is available to fund economic development and transform America into a entrepreneurial country.  This requires the introduction of modern forms of finance and government backed national bank.”</a:t>
            </a:r>
            <a:endParaRPr lang="en-US" dirty="0"/>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Federal Reserve Act of 1913</a:t>
            </a:r>
            <a:endParaRPr lang="en-US" dirty="0"/>
          </a:p>
        </p:txBody>
      </p:sp>
      <p:sp>
        <p:nvSpPr>
          <p:cNvPr id="3" name="Content Placeholder 2"/>
          <p:cNvSpPr>
            <a:spLocks noGrp="1"/>
          </p:cNvSpPr>
          <p:nvPr>
            <p:ph idx="1"/>
          </p:nvPr>
        </p:nvSpPr>
        <p:spPr/>
        <p:txBody>
          <a:bodyPr/>
          <a:lstStyle/>
          <a:p>
            <a:r>
              <a:rPr lang="en-US" dirty="0" smtClean="0"/>
              <a:t>Created the Federal Reserve Board</a:t>
            </a:r>
          </a:p>
          <a:p>
            <a:r>
              <a:rPr lang="en-US" dirty="0" smtClean="0"/>
              <a:t>President Appointed 1/3 of Directors</a:t>
            </a:r>
          </a:p>
          <a:p>
            <a:r>
              <a:rPr lang="en-US" dirty="0" smtClean="0"/>
              <a:t>Private Banks Appoint 2/3 of Directors</a:t>
            </a:r>
          </a:p>
          <a:p>
            <a:r>
              <a:rPr lang="en-US" dirty="0" smtClean="0"/>
              <a:t>Federal Reserve Banks were (and remain) Technically Private</a:t>
            </a:r>
          </a:p>
          <a:p>
            <a:r>
              <a:rPr lang="en-US" dirty="0" smtClean="0"/>
              <a:t>Federal Reserve Offered Banks Two Things:</a:t>
            </a:r>
          </a:p>
          <a:p>
            <a:pPr lvl="1"/>
            <a:r>
              <a:rPr lang="en-US" dirty="0" smtClean="0"/>
              <a:t>Short Term Liquidity Loans; and</a:t>
            </a:r>
          </a:p>
          <a:p>
            <a:pPr lvl="1"/>
            <a:r>
              <a:rPr lang="en-US" dirty="0" smtClean="0"/>
              <a:t>Lower Interest Rates on the Loans</a:t>
            </a:r>
          </a:p>
          <a:p>
            <a:endParaRPr lang="en-US" dirty="0"/>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FDR and the Great Depression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Bank Act of 1933 (Glass-Steagall Act)</a:t>
            </a:r>
          </a:p>
          <a:p>
            <a:r>
              <a:rPr lang="en-US" dirty="0" smtClean="0"/>
              <a:t>Created FDIC to Protect Commercial Banks</a:t>
            </a:r>
          </a:p>
          <a:p>
            <a:r>
              <a:rPr lang="en-US" dirty="0" smtClean="0"/>
              <a:t>FDIC Created Tight Federal Regulation</a:t>
            </a:r>
          </a:p>
          <a:p>
            <a:endParaRPr lang="en-US" dirty="0" smtClean="0"/>
          </a:p>
          <a:p>
            <a:r>
              <a:rPr lang="en-US" dirty="0" smtClean="0"/>
              <a:t>Separated Commercial Banking from Investment Banking</a:t>
            </a:r>
          </a:p>
          <a:p>
            <a:pPr lvl="1"/>
            <a:r>
              <a:rPr lang="en-US" dirty="0" smtClean="0"/>
              <a:t>JP Morgan had to spin-off investment banking which became Morgan Stanley</a:t>
            </a:r>
          </a:p>
          <a:p>
            <a:pPr lvl="1"/>
            <a:r>
              <a:rPr lang="en-US" dirty="0" smtClean="0"/>
              <a:t>Investment Banking Regulated by the SEC</a:t>
            </a:r>
          </a:p>
          <a:p>
            <a:pPr lvl="1"/>
            <a:endParaRPr lang="en-US" dirty="0" smtClean="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3-6-3 Rule</a:t>
            </a:r>
            <a:br>
              <a:rPr lang="en-US" dirty="0" smtClean="0"/>
            </a:br>
            <a:r>
              <a:rPr lang="en-US" dirty="0" smtClean="0"/>
              <a:t>1933 to 1983</a:t>
            </a:r>
            <a:endParaRPr lang="en-US" dirty="0"/>
          </a:p>
        </p:txBody>
      </p:sp>
      <p:sp>
        <p:nvSpPr>
          <p:cNvPr id="3" name="Content Placeholder 2"/>
          <p:cNvSpPr>
            <a:spLocks noGrp="1"/>
          </p:cNvSpPr>
          <p:nvPr>
            <p:ph idx="1"/>
          </p:nvPr>
        </p:nvSpPr>
        <p:spPr/>
        <p:txBody>
          <a:bodyPr/>
          <a:lstStyle/>
          <a:p>
            <a:r>
              <a:rPr lang="en-US" dirty="0" smtClean="0"/>
              <a:t>Borrow Money from the Fed at 3%</a:t>
            </a:r>
          </a:p>
          <a:p>
            <a:endParaRPr lang="en-US" dirty="0" smtClean="0"/>
          </a:p>
          <a:p>
            <a:r>
              <a:rPr lang="en-US" dirty="0" smtClean="0"/>
              <a:t>Loan Money to Consumers at Fixed Rates of 6%</a:t>
            </a:r>
          </a:p>
          <a:p>
            <a:endParaRPr lang="en-US" dirty="0" smtClean="0"/>
          </a:p>
          <a:p>
            <a:r>
              <a:rPr lang="en-US" dirty="0" smtClean="0"/>
              <a:t>Make it to the Golf Course by 3:00 p.m.</a:t>
            </a:r>
            <a:endParaRPr lang="en-US" dirty="0"/>
          </a:p>
        </p:txBody>
      </p:sp>
    </p:spTree>
  </p:cSld>
  <p:clrMapOvr>
    <a:masterClrMapping/>
  </p:clrMapOvr>
  <p:transition>
    <p:wipe di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113</TotalTime>
  <Words>1175</Words>
  <Application>Microsoft Office PowerPoint</Application>
  <PresentationFormat>On-screen Show (4:3)</PresentationFormat>
  <Paragraphs>157</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Foundry</vt:lpstr>
      <vt:lpstr>Slide 1</vt:lpstr>
      <vt:lpstr>From Roosevelt to Obama</vt:lpstr>
      <vt:lpstr>F. Scott Fitzgerald  The Great Gatsby</vt:lpstr>
      <vt:lpstr>Barack Obama March 27, 2009</vt:lpstr>
      <vt:lpstr>Thomas Jefferson</vt:lpstr>
      <vt:lpstr>Alexander Hamilton</vt:lpstr>
      <vt:lpstr>The Federal Reserve Act of 1913</vt:lpstr>
      <vt:lpstr>FDR and the Great Depression</vt:lpstr>
      <vt:lpstr>3-6-3 Rule 1933 to 1983</vt:lpstr>
      <vt:lpstr>1980 and Wall Street Rising</vt:lpstr>
      <vt:lpstr>Changing Banking</vt:lpstr>
      <vt:lpstr>Depository Institutions Deregulation &amp; Monetary Control Act of 1980</vt:lpstr>
      <vt:lpstr>Efficient Market Hypothesis  of 1980’s</vt:lpstr>
      <vt:lpstr>Donald Regan</vt:lpstr>
      <vt:lpstr>Ginnie Mae and Securitization</vt:lpstr>
      <vt:lpstr>First Private Securitization</vt:lpstr>
      <vt:lpstr>Salomon Solution</vt:lpstr>
      <vt:lpstr>Real Estate Mortgage Investment Conduit Act of 1986</vt:lpstr>
      <vt:lpstr>Modern Derivatives Market</vt:lpstr>
      <vt:lpstr>Inverse Interest Rate Floaters</vt:lpstr>
      <vt:lpstr>The Credit Default Swap</vt:lpstr>
      <vt:lpstr>Cracks in Glass-Steagall Act</vt:lpstr>
      <vt:lpstr>Riegle-Neal Interstate Banking &amp; Branch Efficient Act of 1984</vt:lpstr>
      <vt:lpstr>Final End of Glass Steagall</vt:lpstr>
      <vt:lpstr>Final Comments by Senator Richard Durbin in 2000</vt:lpstr>
      <vt:lpstr>Tim Geithner, President, Federal Reserve Bank of New York</vt:lpstr>
    </vt:vector>
  </TitlesOfParts>
  <Company>LAW OFFICE OF MAX GARGNER III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Roosevelt to Obama</dc:title>
  <dc:creator>O. Max Gardner III</dc:creator>
  <cp:lastModifiedBy>user1</cp:lastModifiedBy>
  <cp:revision>13</cp:revision>
  <dcterms:created xsi:type="dcterms:W3CDTF">2010-08-25T16:18:05Z</dcterms:created>
  <dcterms:modified xsi:type="dcterms:W3CDTF">2011-02-15T16:29:44Z</dcterms:modified>
</cp:coreProperties>
</file>