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4" r:id="rId2"/>
    <p:sldId id="286" r:id="rId3"/>
    <p:sldId id="285" r:id="rId4"/>
    <p:sldId id="258" r:id="rId5"/>
    <p:sldId id="259" r:id="rId6"/>
    <p:sldId id="260" r:id="rId7"/>
    <p:sldId id="287" r:id="rId8"/>
    <p:sldId id="288" r:id="rId9"/>
    <p:sldId id="269" r:id="rId10"/>
    <p:sldId id="262" r:id="rId11"/>
    <p:sldId id="290" r:id="rId12"/>
    <p:sldId id="289" r:id="rId13"/>
    <p:sldId id="291" r:id="rId14"/>
    <p:sldId id="296" r:id="rId15"/>
    <p:sldId id="278" r:id="rId16"/>
    <p:sldId id="297" r:id="rId17"/>
    <p:sldId id="299" r:id="rId18"/>
    <p:sldId id="298" r:id="rId19"/>
    <p:sldId id="264" r:id="rId20"/>
    <p:sldId id="301" r:id="rId21"/>
    <p:sldId id="271" r:id="rId22"/>
    <p:sldId id="272" r:id="rId23"/>
    <p:sldId id="273" r:id="rId24"/>
    <p:sldId id="302" r:id="rId25"/>
    <p:sldId id="275" r:id="rId26"/>
    <p:sldId id="276" r:id="rId27"/>
    <p:sldId id="277" r:id="rId28"/>
    <p:sldId id="30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800"/>
    <a:srgbClr val="820000"/>
    <a:srgbClr val="E1E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595" autoAdjust="0"/>
  </p:normalViewPr>
  <p:slideViewPr>
    <p:cSldViewPr>
      <p:cViewPr varScale="1">
        <p:scale>
          <a:sx n="149" d="100"/>
          <a:sy n="149" d="100"/>
        </p:scale>
        <p:origin x="-120" y="-10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7FB4AE8-4E93-4B44-9B92-4FDFC22FD2B6}" type="datetimeFigureOut">
              <a:rPr lang="en-US"/>
              <a:pPr>
                <a:defRPr/>
              </a:pPr>
              <a:t>12/13/11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953A2FD-D5F7-401E-B56D-FADA7E666AC3}" type="slidenum">
              <a:rPr lang="en-US"/>
              <a:pPr>
                <a:defRPr/>
              </a:pPr>
              <a:t>‹#›</a:t>
            </a:fld>
            <a:endParaRPr lang="en-US" dirty="0"/>
          </a:p>
        </p:txBody>
      </p:sp>
    </p:spTree>
    <p:extLst>
      <p:ext uri="{BB962C8B-B14F-4D97-AF65-F5344CB8AC3E}">
        <p14:creationId xmlns:p14="http://schemas.microsoft.com/office/powerpoint/2010/main" val="26336461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9AC9DE-1D0A-4D4F-8F65-0CBF93737EA9}" type="slidenum">
              <a:rPr lang="en-US"/>
              <a:pPr fontAlgn="base">
                <a:spcBef>
                  <a:spcPct val="0"/>
                </a:spcBef>
                <a:spcAft>
                  <a:spcPct val="0"/>
                </a:spcAft>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a:defRPr>
                <a:solidFill>
                  <a:schemeClr val="tx1"/>
                </a:solidFill>
                <a:latin typeface="Calibri" pitchFamily="34" charset="0"/>
              </a:defRPr>
            </a:lvl1pPr>
            <a:lvl2pPr marL="742950" indent="-285750" algn="l">
              <a:defRPr>
                <a:solidFill>
                  <a:schemeClr val="tx1"/>
                </a:solidFill>
                <a:latin typeface="Calibri" pitchFamily="34" charset="0"/>
              </a:defRPr>
            </a:lvl2pPr>
            <a:lvl3pPr marL="1143000" indent="-228600" algn="l">
              <a:defRPr>
                <a:solidFill>
                  <a:schemeClr val="tx1"/>
                </a:solidFill>
                <a:latin typeface="Calibri" pitchFamily="34" charset="0"/>
              </a:defRPr>
            </a:lvl3pPr>
            <a:lvl4pPr marL="1600200" indent="-228600" algn="l">
              <a:defRPr>
                <a:solidFill>
                  <a:schemeClr val="tx1"/>
                </a:solidFill>
                <a:latin typeface="Calibri" pitchFamily="34" charset="0"/>
              </a:defRPr>
            </a:lvl4pPr>
            <a:lvl5pPr marL="2057400" indent="-228600" algn="l">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ACBEA761-FF02-4ED7-9253-C76F844DD1B1}" type="slidenum">
              <a:rPr lang="en-US"/>
              <a:pPr algn="r" fontAlgn="base">
                <a:spcBef>
                  <a:spcPct val="0"/>
                </a:spcBef>
                <a:spcAft>
                  <a:spcPct val="0"/>
                </a:spcAft>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6F3C82-E1DD-4465-91DD-4B23895BB4EF}"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6F3C82-E1DD-4465-91DD-4B23895BB4EF}"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54F7C8-24C5-4E90-B80B-559121BB2B78}"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E83E8D-4D76-4687-AF30-D19D7CBD02D1}"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515DC3-8E80-4495-96EF-6F06EA425DFF}"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2A4DFB-5095-4272-B838-200D1C47F0AC}" type="slidenum">
              <a:rPr lang="en-US"/>
              <a:pPr fontAlgn="base">
                <a:spcBef>
                  <a:spcPct val="0"/>
                </a:spcBef>
                <a:spcAft>
                  <a:spcPct val="0"/>
                </a:spcAft>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2A4DFB-5095-4272-B838-200D1C47F0AC}" type="slidenum">
              <a:rPr lang="en-US"/>
              <a:pPr fontAlgn="base">
                <a:spcBef>
                  <a:spcPct val="0"/>
                </a:spcBef>
                <a:spcAft>
                  <a:spcPct val="0"/>
                </a:spcAft>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D71757-F55F-4B92-BC66-EFD765569E43}" type="slidenum">
              <a:rPr lang="en-US"/>
              <a:pPr fontAlgn="base">
                <a:spcBef>
                  <a:spcPct val="0"/>
                </a:spcBef>
                <a:spcAft>
                  <a:spcPct val="0"/>
                </a:spcAft>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05EAC965-204B-4748-86D8-5CA812FBC3F1}" type="datetimeFigureOut">
              <a:rPr lang="en-US"/>
              <a:pPr>
                <a:defRPr/>
              </a:pPr>
              <a:t>12/13/11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0587C59-5BB0-4742-9CD7-497941FCB2C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DF28BF2-4953-4EE0-96B5-9BE047B00AE5}" type="datetimeFigureOut">
              <a:rPr lang="en-US"/>
              <a:pPr>
                <a:defRPr/>
              </a:pPr>
              <a:t>12/13/11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384203F-EFCC-40B3-9134-93C5F8DBCEE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CB9C2D6-40AA-49C2-A54E-8B77DA209427}" type="datetimeFigureOut">
              <a:rPr lang="en-US"/>
              <a:pPr>
                <a:defRPr/>
              </a:pPr>
              <a:t>12/13/11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5724759-F225-4383-9C9C-4820CE84F22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108A3DD-508D-4CB4-A4D2-D4E6C38FD200}" type="datetimeFigureOut">
              <a:rPr lang="en-US"/>
              <a:pPr>
                <a:defRPr/>
              </a:pPr>
              <a:t>12/13/11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E80222-3D56-409A-9FA3-3D2EED2A832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769992-8D26-44B3-BAAA-32D3EC51DC4B}" type="datetimeFigureOut">
              <a:rPr lang="en-US"/>
              <a:pPr>
                <a:defRPr/>
              </a:pPr>
              <a:t>12/13/11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A95605-C233-4631-9729-D6947D9FD48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B906522-0ABF-4325-B90E-4C013524C11D}" type="datetimeFigureOut">
              <a:rPr lang="en-US"/>
              <a:pPr>
                <a:defRPr/>
              </a:pPr>
              <a:t>12/13/11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D02AAF3-774E-452D-BB84-3CDB3D5C402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F9B5A56-643F-455C-9AE4-D38F183EA182}" type="datetimeFigureOut">
              <a:rPr lang="en-US"/>
              <a:pPr>
                <a:defRPr/>
              </a:pPr>
              <a:t>12/13/11</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2D22067-7822-4760-A886-04F328DCC7A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06EEB52-91E7-4B0F-B37D-789DB74226F7}" type="datetimeFigureOut">
              <a:rPr lang="en-US"/>
              <a:pPr>
                <a:defRPr/>
              </a:pPr>
              <a:t>12/13/11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8A26F7D-E3E9-46F2-9B11-02E71DDE8B1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9818386-CEAC-447D-B8D0-995D45B02129}" type="datetimeFigureOut">
              <a:rPr lang="en-US"/>
              <a:pPr>
                <a:defRPr/>
              </a:pPr>
              <a:t>12/13/11</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6DFA311-DDE9-47E1-9311-ED08BFCC1B5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8D24B4D-4AA9-4ED0-B5FA-C6782D22D9CE}" type="datetimeFigureOut">
              <a:rPr lang="en-US"/>
              <a:pPr>
                <a:defRPr/>
              </a:pPr>
              <a:t>12/13/11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193C689-EBED-4608-A244-DD93A9EB9BA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5D67144-5247-4BC8-AA0B-9D2A200FC336}" type="datetimeFigureOut">
              <a:rPr lang="en-US"/>
              <a:pPr>
                <a:defRPr/>
              </a:pPr>
              <a:t>12/13/11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6D5F941-E5FA-4AF9-B444-BFB36C920B9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8000">
              <a:schemeClr val="bg1"/>
            </a:gs>
            <a:gs pos="100000">
              <a:schemeClr val="accent4">
                <a:lumMod val="50000"/>
              </a:schemeClr>
            </a:gs>
          </a:gsLst>
          <a:lin ang="366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BA74524F-86F5-4E55-B6ED-454644684F71}" type="datetimeFigureOut">
              <a:rPr lang="en-US"/>
              <a:pPr>
                <a:defRPr/>
              </a:pPr>
              <a:t>12/13/11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45CA9100-3BBB-4CEE-9B82-43022007ABE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8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new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077200" cy="2301875"/>
          </a:xfrm>
          <a:prstGeom prst="rect">
            <a:avLst/>
          </a:prstGeom>
          <a:noFill/>
          <a:ln w="25400">
            <a:solidFill>
              <a:schemeClr val="tx1"/>
            </a:solidFill>
            <a:miter lim="800000"/>
            <a:headEnd/>
            <a:tailEnd/>
          </a:ln>
          <a:effectLst>
            <a:glow rad="63500">
              <a:schemeClr val="bg1">
                <a:alpha val="40000"/>
              </a:schemeClr>
            </a:glow>
            <a:reflection blurRad="6350" stA="50000" endA="295" endPos="92000" dist="558800" dir="5400000" sy="-100000" algn="bl" rotWithShape="0"/>
          </a:effectLst>
          <a:scene3d>
            <a:camera prst="orthographicFront"/>
            <a:lightRig rig="balanced" dir="t"/>
          </a:scene3d>
          <a:sp3d>
            <a:bevelT/>
            <a:bevelB/>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886200"/>
            <a:ext cx="8077200" cy="1754326"/>
          </a:xfrm>
          <a:prstGeom prst="rect">
            <a:avLst/>
          </a:prstGeom>
          <a:blipFill>
            <a:blip r:embed="rId4"/>
            <a:stretch>
              <a:fillRect/>
            </a:stretch>
          </a:blipFill>
          <a:ln w="25400">
            <a:solidFill>
              <a:schemeClr val="tx1"/>
            </a:solidFill>
          </a:ln>
        </p:spPr>
        <p:txBody>
          <a:bodyPr wrap="square" rtlCol="0">
            <a:spAutoFit/>
          </a:bodyPr>
          <a:lstStyle/>
          <a:p>
            <a:pPr algn="ctr"/>
            <a:endParaRPr lang="en-US" sz="3600" b="1" dirty="0" smtClean="0"/>
          </a:p>
          <a:p>
            <a:pPr algn="ctr"/>
            <a:r>
              <a:rPr lang="en-US" sz="3600" b="1" dirty="0" smtClean="0">
                <a:effectLst>
                  <a:outerShdw blurRad="38100" dist="38100" dir="2700000" algn="tl">
                    <a:srgbClr val="000000">
                      <a:alpha val="43137"/>
                    </a:srgbClr>
                  </a:outerShdw>
                </a:effectLst>
              </a:rPr>
              <a:t>New </a:t>
            </a:r>
            <a:r>
              <a:rPr lang="en-US" sz="3600" b="1" dirty="0">
                <a:effectLst>
                  <a:outerShdw blurRad="38100" dist="38100" dir="2700000" algn="tl">
                    <a:srgbClr val="000000">
                      <a:alpha val="43137"/>
                    </a:srgbClr>
                  </a:outerShdw>
                </a:effectLst>
              </a:rPr>
              <a:t>Federal Rules 3001 and </a:t>
            </a:r>
            <a:r>
              <a:rPr lang="en-US" sz="3600" b="1" dirty="0" smtClean="0">
                <a:effectLst>
                  <a:outerShdw blurRad="38100" dist="38100" dir="2700000" algn="tl">
                    <a:srgbClr val="000000">
                      <a:alpha val="43137"/>
                    </a:srgbClr>
                  </a:outerShdw>
                </a:effectLst>
              </a:rPr>
              <a:t>3002.1</a:t>
            </a:r>
          </a:p>
          <a:p>
            <a:pPr algn="ctr"/>
            <a:endParaRPr lang="en-US" sz="3600" b="1" dirty="0"/>
          </a:p>
        </p:txBody>
      </p:sp>
    </p:spTree>
    <p:extLst>
      <p:ext uri="{BB962C8B-B14F-4D97-AF65-F5344CB8AC3E}">
        <p14:creationId xmlns:p14="http://schemas.microsoft.com/office/powerpoint/2010/main" val="80069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1500"/>
                                        <p:tgtEl>
                                          <p:spTgt spid="116738"/>
                                        </p:tgtEl>
                                      </p:cBhvr>
                                    </p:animEffect>
                                  </p:childTnLst>
                                </p:cTn>
                              </p:par>
                            </p:childTnLst>
                          </p:cTn>
                        </p:par>
                        <p:par>
                          <p:cTn id="8" fill="hold">
                            <p:stCondLst>
                              <p:cond delay="1500"/>
                            </p:stCondLst>
                            <p:childTnLst>
                              <p:par>
                                <p:cTn id="9" presetID="42"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solidFill>
                  <a:srgbClr val="FFC000"/>
                </a:solidFill>
              </a:rPr>
              <a:t>Rule 3002.1 </a:t>
            </a:r>
            <a:br>
              <a:rPr lang="en-US" sz="3600" dirty="0" smtClean="0">
                <a:solidFill>
                  <a:srgbClr val="FFC000"/>
                </a:solidFill>
              </a:rPr>
            </a:br>
            <a:r>
              <a:rPr lang="en-US" sz="3600" dirty="0" smtClean="0">
                <a:solidFill>
                  <a:srgbClr val="FFC000"/>
                </a:solidFill>
              </a:rPr>
              <a:t>Notice of Payment Changes</a:t>
            </a:r>
            <a:endParaRPr lang="en-US" sz="3600" dirty="0">
              <a:solidFill>
                <a:srgbClr val="FFC000"/>
              </a:solidFill>
            </a:endParaRPr>
          </a:p>
        </p:txBody>
      </p:sp>
      <p:sp>
        <p:nvSpPr>
          <p:cNvPr id="3" name="Content Placeholder 2"/>
          <p:cNvSpPr>
            <a:spLocks noGrp="1"/>
          </p:cNvSpPr>
          <p:nvPr>
            <p:ph idx="1"/>
          </p:nvPr>
        </p:nvSpPr>
        <p:spPr>
          <a:xfrm>
            <a:off x="457200" y="1676400"/>
            <a:ext cx="8229600" cy="1295399"/>
          </a:xfrm>
        </p:spPr>
        <p:txBody>
          <a:bodyPr>
            <a:normAutofit fontScale="92500" lnSpcReduction="20000"/>
          </a:bodyPr>
          <a:lstStyle/>
          <a:p>
            <a:pPr marL="137160" indent="0" fontAlgn="auto">
              <a:spcAft>
                <a:spcPts val="0"/>
              </a:spcAft>
              <a:buClr>
                <a:schemeClr val="tx1">
                  <a:shade val="95000"/>
                </a:schemeClr>
              </a:buClr>
              <a:buNone/>
              <a:defRPr/>
            </a:pPr>
            <a:r>
              <a:rPr lang="fr-FR" sz="2400" b="1" dirty="0" smtClean="0">
                <a:effectLst>
                  <a:outerShdw blurRad="38100" dist="38100" dir="2700000" algn="tl">
                    <a:srgbClr val="000000">
                      <a:alpha val="43137"/>
                    </a:srgbClr>
                  </a:outerShdw>
                </a:effectLst>
              </a:rPr>
              <a:t>Supplements </a:t>
            </a:r>
            <a:r>
              <a:rPr lang="fr-FR" sz="2400" b="1" dirty="0">
                <a:effectLst>
                  <a:outerShdw blurRad="38100" dist="38100" dir="2700000" algn="tl">
                    <a:srgbClr val="000000">
                      <a:alpha val="43137"/>
                    </a:srgbClr>
                  </a:outerShdw>
                </a:effectLst>
              </a:rPr>
              <a:t>§ 1322(b)(5</a:t>
            </a:r>
            <a:r>
              <a:rPr lang="fr-FR" sz="2400"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In a Chapter 13, in a claim secured by an interest in the debtor’s principal residence and provided for by the debtor’s plan, the holder of claim is required to:</a:t>
            </a:r>
          </a:p>
        </p:txBody>
      </p:sp>
      <p:sp>
        <p:nvSpPr>
          <p:cNvPr id="4" name="Content Placeholder 2"/>
          <p:cNvSpPr txBox="1">
            <a:spLocks/>
          </p:cNvSpPr>
          <p:nvPr/>
        </p:nvSpPr>
        <p:spPr bwMode="auto">
          <a:xfrm>
            <a:off x="457200" y="3124200"/>
            <a:ext cx="8229600" cy="143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indent="-342900" fontAlgn="auto">
              <a:spcAft>
                <a:spcPts val="0"/>
              </a:spcAft>
              <a:buFont typeface="Arial" pitchFamily="34" charset="0"/>
              <a:buChar char="•"/>
              <a:defRPr/>
            </a:pPr>
            <a:r>
              <a:rPr lang="en-US" sz="2200" b="1" dirty="0" smtClean="0">
                <a:effectLst>
                  <a:outerShdw blurRad="38100" dist="38100" dir="2700000" algn="tl">
                    <a:srgbClr val="000000">
                      <a:alpha val="43137"/>
                    </a:srgbClr>
                  </a:outerShdw>
                </a:effectLst>
              </a:rPr>
              <a:t>file with Court and serve on the trustee, debtor and debtor’s counsel, any payment change due to interest rate or escrow change 30 days before the effective date of the change; </a:t>
            </a:r>
          </a:p>
        </p:txBody>
      </p:sp>
      <p:sp>
        <p:nvSpPr>
          <p:cNvPr id="5" name="Content Placeholder 2"/>
          <p:cNvSpPr txBox="1">
            <a:spLocks/>
          </p:cNvSpPr>
          <p:nvPr/>
        </p:nvSpPr>
        <p:spPr bwMode="auto">
          <a:xfrm>
            <a:off x="457200" y="4724400"/>
            <a:ext cx="8229600" cy="10718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indent="-342900" fontAlgn="auto">
              <a:spcAft>
                <a:spcPts val="0"/>
              </a:spcAft>
              <a:buFont typeface="Arial" pitchFamily="34" charset="0"/>
              <a:buChar char="•"/>
              <a:defRPr/>
            </a:pPr>
            <a:r>
              <a:rPr lang="en-US" sz="2200" b="1" dirty="0" smtClean="0">
                <a:effectLst>
                  <a:outerShdw blurRad="38100" dist="38100" dir="2700000" algn="tl">
                    <a:srgbClr val="000000">
                      <a:alpha val="43137"/>
                    </a:srgbClr>
                  </a:outerShdw>
                </a:effectLst>
              </a:rPr>
              <a:t>use Form B 10 (Supplement 1) with attachment                that is the  form of notice required under applicable  non bankruptcy law; and</a:t>
            </a:r>
          </a:p>
        </p:txBody>
      </p:sp>
      <p:sp>
        <p:nvSpPr>
          <p:cNvPr id="6" name="Content Placeholder 2"/>
          <p:cNvSpPr txBox="1">
            <a:spLocks/>
          </p:cNvSpPr>
          <p:nvPr/>
        </p:nvSpPr>
        <p:spPr bwMode="auto">
          <a:xfrm>
            <a:off x="457200" y="5882910"/>
            <a:ext cx="8229600" cy="499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indent="-342900" fontAlgn="auto">
              <a:spcAft>
                <a:spcPts val="0"/>
              </a:spcAft>
              <a:buFont typeface="Arial" pitchFamily="34" charset="0"/>
              <a:buChar char="•"/>
              <a:defRPr/>
            </a:pPr>
            <a:r>
              <a:rPr lang="en-US" sz="2200" b="1" dirty="0" smtClean="0">
                <a:effectLst>
                  <a:outerShdw blurRad="38100" dist="38100" dir="2700000" algn="tl">
                    <a:srgbClr val="000000">
                      <a:alpha val="43137"/>
                    </a:srgbClr>
                  </a:outerShdw>
                </a:effectLst>
              </a:rPr>
              <a:t>file with Court as a supplement to the POC.</a:t>
            </a:r>
            <a:endParaRPr lang="en-US" sz="22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74638"/>
            <a:ext cx="8229600" cy="868362"/>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a:lstStyle>
          <a:p>
            <a:pPr fontAlgn="auto">
              <a:spcAft>
                <a:spcPts val="0"/>
              </a:spcAft>
              <a:defRPr/>
            </a:pPr>
            <a:r>
              <a:rPr lang="en-US" sz="3600" dirty="0" smtClean="0">
                <a:solidFill>
                  <a:srgbClr val="FFC000"/>
                </a:solidFill>
                <a:effectLst>
                  <a:outerShdw blurRad="38100" dist="38100" dir="2700000" algn="tl">
                    <a:srgbClr val="000000">
                      <a:alpha val="43137"/>
                    </a:srgbClr>
                  </a:outerShdw>
                </a:effectLst>
              </a:rPr>
              <a:t>Form </a:t>
            </a:r>
            <a:r>
              <a:rPr lang="en-US" sz="3600" dirty="0">
                <a:solidFill>
                  <a:srgbClr val="FFC000"/>
                </a:solidFill>
                <a:effectLst>
                  <a:outerShdw blurRad="38100" dist="38100" dir="2700000" algn="tl">
                    <a:srgbClr val="000000">
                      <a:alpha val="43137"/>
                    </a:srgbClr>
                  </a:outerShdw>
                </a:effectLst>
              </a:rPr>
              <a:t>B 10 </a:t>
            </a:r>
            <a:r>
              <a:rPr lang="en-US" sz="3600" dirty="0" smtClean="0">
                <a:solidFill>
                  <a:srgbClr val="FFC000"/>
                </a:solidFill>
                <a:effectLst>
                  <a:outerShdw blurRad="38100" dist="38100" dir="2700000" algn="tl">
                    <a:srgbClr val="000000">
                      <a:alpha val="43137"/>
                    </a:srgbClr>
                  </a:outerShdw>
                </a:effectLst>
              </a:rPr>
              <a:t>(Supplement 1) </a:t>
            </a:r>
            <a:endParaRPr lang="en-US" sz="3600" dirty="0">
              <a:solidFill>
                <a:srgbClr val="FFC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8229600" cy="4327802"/>
          </a:xfrm>
          <a:prstGeom prst="rect">
            <a:avLst/>
          </a:prstGeom>
        </p:spPr>
      </p:pic>
    </p:spTree>
    <p:extLst>
      <p:ext uri="{BB962C8B-B14F-4D97-AF65-F5344CB8AC3E}">
        <p14:creationId xmlns:p14="http://schemas.microsoft.com/office/powerpoint/2010/main" val="92997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08819"/>
            <a:ext cx="8229600" cy="5387968"/>
          </a:xfrm>
          <a:prstGeom prst="rect">
            <a:avLst/>
          </a:prstGeom>
        </p:spPr>
      </p:pic>
    </p:spTree>
    <p:extLst>
      <p:ext uri="{BB962C8B-B14F-4D97-AF65-F5344CB8AC3E}">
        <p14:creationId xmlns:p14="http://schemas.microsoft.com/office/powerpoint/2010/main" val="22654616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885513"/>
            <a:ext cx="8229601" cy="5034580"/>
          </a:xfrm>
          <a:prstGeom prst="rect">
            <a:avLst/>
          </a:prstGeom>
        </p:spPr>
      </p:pic>
    </p:spTree>
    <p:extLst>
      <p:ext uri="{BB962C8B-B14F-4D97-AF65-F5344CB8AC3E}">
        <p14:creationId xmlns:p14="http://schemas.microsoft.com/office/powerpoint/2010/main" val="20166928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solidFill>
                  <a:srgbClr val="FFC000"/>
                </a:solidFill>
              </a:rPr>
              <a:t>Rule 3002.1 </a:t>
            </a:r>
            <a:br>
              <a:rPr lang="en-US" sz="3600" dirty="0" smtClean="0">
                <a:solidFill>
                  <a:srgbClr val="FFC000"/>
                </a:solidFill>
              </a:rPr>
            </a:br>
            <a:r>
              <a:rPr lang="en-US" sz="3600" dirty="0" smtClean="0">
                <a:solidFill>
                  <a:srgbClr val="FFC000"/>
                </a:solidFill>
              </a:rPr>
              <a:t>Notice of Fees, Expenses &amp; Charges</a:t>
            </a:r>
            <a:endParaRPr lang="en-US" sz="3600" dirty="0">
              <a:solidFill>
                <a:srgbClr val="FFC000"/>
              </a:solidFill>
            </a:endParaRPr>
          </a:p>
        </p:txBody>
      </p:sp>
      <p:sp>
        <p:nvSpPr>
          <p:cNvPr id="3" name="Content Placeholder 2"/>
          <p:cNvSpPr>
            <a:spLocks noGrp="1"/>
          </p:cNvSpPr>
          <p:nvPr>
            <p:ph idx="1"/>
          </p:nvPr>
        </p:nvSpPr>
        <p:spPr>
          <a:xfrm>
            <a:off x="457200" y="1600201"/>
            <a:ext cx="8229600" cy="1295399"/>
          </a:xfrm>
        </p:spPr>
        <p:txBody>
          <a:bodyPr>
            <a:normAutofit/>
          </a:bodyPr>
          <a:lstStyle/>
          <a:p>
            <a:pPr marL="137160" indent="0" fontAlgn="auto">
              <a:spcAft>
                <a:spcPts val="0"/>
              </a:spcAft>
              <a:buClr>
                <a:schemeClr val="tx1">
                  <a:shade val="95000"/>
                </a:schemeClr>
              </a:buClr>
              <a:buNone/>
              <a:defRPr/>
            </a:pPr>
            <a:r>
              <a:rPr lang="en-US" sz="2400" b="1" dirty="0" smtClean="0">
                <a:effectLst>
                  <a:outerShdw blurRad="38100" dist="38100" dir="2700000" algn="tl">
                    <a:srgbClr val="000000">
                      <a:alpha val="43137"/>
                    </a:srgbClr>
                  </a:outerShdw>
                </a:effectLst>
              </a:rPr>
              <a:t>In a Chapter 13, in a claim secured by an interest in the debtor’s principal residence and provided for by the debtor’s plan, the holder of claim is required to:</a:t>
            </a:r>
          </a:p>
        </p:txBody>
      </p:sp>
      <p:sp>
        <p:nvSpPr>
          <p:cNvPr id="4" name="Content Placeholder 2"/>
          <p:cNvSpPr txBox="1">
            <a:spLocks/>
          </p:cNvSpPr>
          <p:nvPr/>
        </p:nvSpPr>
        <p:spPr bwMode="auto">
          <a:xfrm>
            <a:off x="457200" y="2895600"/>
            <a:ext cx="8229600" cy="174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indent="-342900" fontAlgn="auto">
              <a:spcAft>
                <a:spcPts val="0"/>
              </a:spcAft>
              <a:buFont typeface="Arial" pitchFamily="34" charset="0"/>
              <a:buChar char="•"/>
              <a:defRPr/>
            </a:pPr>
            <a:r>
              <a:rPr lang="en-US" sz="2200" b="1" dirty="0" smtClean="0">
                <a:effectLst>
                  <a:outerShdw blurRad="38100" dist="38100" dir="2700000" algn="tl">
                    <a:srgbClr val="000000">
                      <a:alpha val="43137"/>
                    </a:srgbClr>
                  </a:outerShdw>
                </a:effectLst>
              </a:rPr>
              <a:t>file </a:t>
            </a:r>
            <a:r>
              <a:rPr lang="en-US" sz="2200" b="1" dirty="0">
                <a:effectLst>
                  <a:outerShdw blurRad="38100" dist="38100" dir="2700000" algn="tl">
                    <a:srgbClr val="000000">
                      <a:alpha val="43137"/>
                    </a:srgbClr>
                  </a:outerShdw>
                </a:effectLst>
              </a:rPr>
              <a:t>with Court and serve on the trustee, debtor and debtor’s counsel, a notice that itemizes all post petition fees, expenses, or charges incurred in connection with the claim that the holder asserts are recoverable against the </a:t>
            </a:r>
            <a:r>
              <a:rPr lang="en-US" sz="2200" b="1" dirty="0" smtClean="0">
                <a:effectLst>
                  <a:outerShdw blurRad="38100" dist="38100" dir="2700000" algn="tl">
                    <a:srgbClr val="000000">
                      <a:alpha val="43137"/>
                    </a:srgbClr>
                  </a:outerShdw>
                </a:effectLst>
              </a:rPr>
              <a:t>debtor </a:t>
            </a:r>
            <a:r>
              <a:rPr lang="en-US" sz="2200" b="1" dirty="0">
                <a:effectLst>
                  <a:outerShdw blurRad="38100" dist="38100" dir="2700000" algn="tl">
                    <a:srgbClr val="000000">
                      <a:alpha val="43137"/>
                    </a:srgbClr>
                  </a:outerShdw>
                </a:effectLst>
              </a:rPr>
              <a:t>or his principal </a:t>
            </a:r>
            <a:r>
              <a:rPr lang="en-US" sz="2200" b="1" dirty="0" smtClean="0">
                <a:effectLst>
                  <a:outerShdw blurRad="38100" dist="38100" dir="2700000" algn="tl">
                    <a:srgbClr val="000000">
                      <a:alpha val="43137"/>
                    </a:srgbClr>
                  </a:outerShdw>
                </a:effectLst>
              </a:rPr>
              <a:t>residence; </a:t>
            </a:r>
          </a:p>
        </p:txBody>
      </p:sp>
      <p:sp>
        <p:nvSpPr>
          <p:cNvPr id="5" name="Content Placeholder 2"/>
          <p:cNvSpPr txBox="1">
            <a:spLocks/>
          </p:cNvSpPr>
          <p:nvPr/>
        </p:nvSpPr>
        <p:spPr bwMode="auto">
          <a:xfrm>
            <a:off x="457200" y="4724400"/>
            <a:ext cx="8229600" cy="1218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indent="-342900" fontAlgn="auto">
              <a:spcAft>
                <a:spcPts val="0"/>
              </a:spcAft>
              <a:buFont typeface="Arial" pitchFamily="34" charset="0"/>
              <a:buChar char="•"/>
              <a:defRPr/>
            </a:pPr>
            <a:r>
              <a:rPr lang="en-US" sz="2200" b="1" dirty="0" smtClean="0">
                <a:effectLst>
                  <a:outerShdw blurRad="38100" dist="38100" dir="2700000" algn="tl">
                    <a:srgbClr val="000000">
                      <a:alpha val="43137"/>
                    </a:srgbClr>
                  </a:outerShdw>
                </a:effectLst>
              </a:rPr>
              <a:t>notice </a:t>
            </a:r>
            <a:r>
              <a:rPr lang="en-US" sz="2200" b="1" dirty="0">
                <a:effectLst>
                  <a:outerShdw blurRad="38100" dist="38100" dir="2700000" algn="tl">
                    <a:srgbClr val="000000">
                      <a:alpha val="43137"/>
                    </a:srgbClr>
                  </a:outerShdw>
                </a:effectLst>
              </a:rPr>
              <a:t>is filed as a supplement to the POC and served no later than 180 days after the date when the fees, expenses or charges are </a:t>
            </a:r>
            <a:r>
              <a:rPr lang="en-US" sz="2200" b="1" dirty="0" smtClean="0">
                <a:effectLst>
                  <a:outerShdw blurRad="38100" dist="38100" dir="2700000" algn="tl">
                    <a:srgbClr val="000000">
                      <a:alpha val="43137"/>
                    </a:srgbClr>
                  </a:outerShdw>
                </a:effectLst>
              </a:rPr>
              <a:t>incurred; and</a:t>
            </a:r>
            <a:endParaRPr lang="en-US" sz="2200" b="1" dirty="0">
              <a:effectLst>
                <a:outerShdw blurRad="38100" dist="38100" dir="2700000" algn="tl">
                  <a:srgbClr val="000000">
                    <a:alpha val="43137"/>
                  </a:srgbClr>
                </a:outerShdw>
              </a:effectLst>
            </a:endParaRPr>
          </a:p>
        </p:txBody>
      </p:sp>
      <p:sp>
        <p:nvSpPr>
          <p:cNvPr id="6" name="Content Placeholder 2"/>
          <p:cNvSpPr txBox="1">
            <a:spLocks/>
          </p:cNvSpPr>
          <p:nvPr/>
        </p:nvSpPr>
        <p:spPr bwMode="auto">
          <a:xfrm>
            <a:off x="457200" y="5955323"/>
            <a:ext cx="8229600" cy="7670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indent="-342900" fontAlgn="auto">
              <a:spcAft>
                <a:spcPts val="0"/>
              </a:spcAft>
              <a:buFont typeface="Arial" pitchFamily="34" charset="0"/>
              <a:buChar char="•"/>
              <a:defRPr/>
            </a:pPr>
            <a:r>
              <a:rPr lang="en-US" sz="2200" b="1" dirty="0" smtClean="0">
                <a:effectLst>
                  <a:outerShdw blurRad="38100" dist="38100" dir="2700000" algn="tl">
                    <a:srgbClr val="000000">
                      <a:alpha val="43137"/>
                    </a:srgbClr>
                  </a:outerShdw>
                </a:effectLst>
              </a:rPr>
              <a:t>can </a:t>
            </a:r>
            <a:r>
              <a:rPr lang="en-US" sz="2200" b="1" dirty="0">
                <a:effectLst>
                  <a:outerShdw blurRad="38100" dist="38100" dir="2700000" algn="tl">
                    <a:srgbClr val="000000">
                      <a:alpha val="43137"/>
                    </a:srgbClr>
                  </a:outerShdw>
                </a:effectLst>
              </a:rPr>
              <a:t>be filed by creditor or creditor’s agent (must include POA</a:t>
            </a:r>
            <a:r>
              <a:rPr lang="en-US" sz="2200" b="1" dirty="0" smtClean="0">
                <a:effectLst>
                  <a:outerShdw blurRad="38100" dist="38100" dir="2700000" algn="tl">
                    <a:srgbClr val="000000">
                      <a:alpha val="43137"/>
                    </a:srgbClr>
                  </a:outerShdw>
                </a:effectLst>
              </a:rPr>
              <a:t>).</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18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fontAlgn="auto">
              <a:spcAft>
                <a:spcPts val="0"/>
              </a:spcAft>
              <a:defRPr/>
            </a:pPr>
            <a:r>
              <a:rPr lang="en-US" sz="3600" dirty="0" smtClean="0">
                <a:solidFill>
                  <a:srgbClr val="FFC000"/>
                </a:solidFill>
              </a:rPr>
              <a:t>Rule 3002.1(c)- Comments </a:t>
            </a:r>
            <a:endParaRPr lang="en-US" sz="3600" dirty="0">
              <a:solidFill>
                <a:srgbClr val="FFC000"/>
              </a:solidFill>
            </a:endParaRPr>
          </a:p>
        </p:txBody>
      </p:sp>
      <p:sp>
        <p:nvSpPr>
          <p:cNvPr id="14339" name="Content Placeholder 2"/>
          <p:cNvSpPr>
            <a:spLocks noGrp="1"/>
          </p:cNvSpPr>
          <p:nvPr>
            <p:ph idx="1"/>
          </p:nvPr>
        </p:nvSpPr>
        <p:spPr>
          <a:xfrm>
            <a:off x="457200" y="1600200"/>
            <a:ext cx="8229600" cy="990600"/>
          </a:xfrm>
        </p:spPr>
        <p:txBody>
          <a:bodyPr/>
          <a:lstStyle/>
          <a:p>
            <a:pPr>
              <a:buFont typeface="Arial" pitchFamily="34" charset="0"/>
              <a:buChar char="•"/>
            </a:pPr>
            <a:r>
              <a:rPr lang="en-US" sz="2600" b="1" dirty="0" smtClean="0">
                <a:effectLst>
                  <a:outerShdw blurRad="38100" dist="38100" dir="2700000" algn="tl">
                    <a:srgbClr val="000000">
                      <a:alpha val="43137"/>
                    </a:srgbClr>
                  </a:outerShdw>
                </a:effectLst>
              </a:rPr>
              <a:t>Per the committee, this notice includes inspection fees, late fees, attorney’s fees.</a:t>
            </a:r>
          </a:p>
        </p:txBody>
      </p:sp>
      <p:sp>
        <p:nvSpPr>
          <p:cNvPr id="4" name="Content Placeholder 2"/>
          <p:cNvSpPr txBox="1">
            <a:spLocks/>
          </p:cNvSpPr>
          <p:nvPr/>
        </p:nvSpPr>
        <p:spPr bwMode="auto">
          <a:xfrm>
            <a:off x="457200" y="2743200"/>
            <a:ext cx="8229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Font typeface="Arial" pitchFamily="34" charset="0"/>
              <a:buChar char="•"/>
            </a:pPr>
            <a:r>
              <a:rPr lang="en-US" sz="2600" b="1" dirty="0" smtClean="0">
                <a:effectLst>
                  <a:outerShdw blurRad="38100" dist="38100" dir="2700000" algn="tl">
                    <a:srgbClr val="000000">
                      <a:alpha val="43137"/>
                    </a:srgbClr>
                  </a:outerShdw>
                </a:effectLst>
              </a:rPr>
              <a:t>It would also include property preservation fees, non escrowed taxes paid and forced placed insurance.</a:t>
            </a:r>
          </a:p>
        </p:txBody>
      </p:sp>
      <p:sp>
        <p:nvSpPr>
          <p:cNvPr id="5" name="Content Placeholder 2"/>
          <p:cNvSpPr txBox="1">
            <a:spLocks/>
          </p:cNvSpPr>
          <p:nvPr/>
        </p:nvSpPr>
        <p:spPr bwMode="auto">
          <a:xfrm>
            <a:off x="457200" y="4191000"/>
            <a:ext cx="8229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Font typeface="Arial" pitchFamily="34" charset="0"/>
              <a:buChar char="•"/>
            </a:pPr>
            <a:r>
              <a:rPr lang="en-US" sz="2600" b="1" dirty="0" smtClean="0">
                <a:effectLst>
                  <a:outerShdw blurRad="38100" dist="38100" dir="2700000" algn="tl">
                    <a:srgbClr val="000000">
                      <a:alpha val="43137"/>
                    </a:srgbClr>
                  </a:outerShdw>
                </a:effectLst>
              </a:rPr>
              <a:t>Filing and service requirement for the notice are the same as for the notice required under subsection (a).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fade">
                                      <p:cBhvr>
                                        <p:cTn id="11" dur="1000"/>
                                        <p:tgtEl>
                                          <p:spTgt spid="1433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39"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74638"/>
            <a:ext cx="8229600" cy="868362"/>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a:lstStyle>
          <a:p>
            <a:pPr fontAlgn="auto">
              <a:spcAft>
                <a:spcPts val="0"/>
              </a:spcAft>
              <a:defRPr/>
            </a:pPr>
            <a:r>
              <a:rPr lang="en-US" sz="3600" dirty="0" smtClean="0">
                <a:solidFill>
                  <a:srgbClr val="FFC000"/>
                </a:solidFill>
                <a:effectLst>
                  <a:outerShdw blurRad="38100" dist="38100" dir="2700000" algn="tl">
                    <a:srgbClr val="000000">
                      <a:alpha val="43137"/>
                    </a:srgbClr>
                  </a:outerShdw>
                </a:effectLst>
              </a:rPr>
              <a:t>Form </a:t>
            </a:r>
            <a:r>
              <a:rPr lang="en-US" sz="3600" dirty="0">
                <a:solidFill>
                  <a:srgbClr val="FFC000"/>
                </a:solidFill>
                <a:effectLst>
                  <a:outerShdw blurRad="38100" dist="38100" dir="2700000" algn="tl">
                    <a:srgbClr val="000000">
                      <a:alpha val="43137"/>
                    </a:srgbClr>
                  </a:outerShdw>
                </a:effectLst>
              </a:rPr>
              <a:t>B 10 </a:t>
            </a:r>
            <a:r>
              <a:rPr lang="en-US" sz="3600" dirty="0" smtClean="0">
                <a:solidFill>
                  <a:srgbClr val="FFC000"/>
                </a:solidFill>
                <a:effectLst>
                  <a:outerShdw blurRad="38100" dist="38100" dir="2700000" algn="tl">
                    <a:srgbClr val="000000">
                      <a:alpha val="43137"/>
                    </a:srgbClr>
                  </a:outerShdw>
                </a:effectLst>
              </a:rPr>
              <a:t>(Supplement 2) </a:t>
            </a:r>
            <a:endParaRPr lang="en-US" sz="3600" dirty="0">
              <a:solidFill>
                <a:srgbClr val="FFC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8248372" cy="4648200"/>
          </a:xfrm>
          <a:prstGeom prst="rect">
            <a:avLst/>
          </a:prstGeom>
        </p:spPr>
      </p:pic>
    </p:spTree>
    <p:extLst>
      <p:ext uri="{BB962C8B-B14F-4D97-AF65-F5344CB8AC3E}">
        <p14:creationId xmlns:p14="http://schemas.microsoft.com/office/powerpoint/2010/main" val="29735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38" y="921820"/>
            <a:ext cx="8229600" cy="4961965"/>
          </a:xfrm>
          <a:prstGeom prst="rect">
            <a:avLst/>
          </a:prstGeom>
        </p:spPr>
      </p:pic>
    </p:spTree>
    <p:extLst>
      <p:ext uri="{BB962C8B-B14F-4D97-AF65-F5344CB8AC3E}">
        <p14:creationId xmlns:p14="http://schemas.microsoft.com/office/powerpoint/2010/main" val="3602245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89593"/>
            <a:ext cx="8229600" cy="4826419"/>
          </a:xfrm>
          <a:prstGeom prst="rect">
            <a:avLst/>
          </a:prstGeom>
        </p:spPr>
      </p:pic>
    </p:spTree>
    <p:extLst>
      <p:ext uri="{BB962C8B-B14F-4D97-AF65-F5344CB8AC3E}">
        <p14:creationId xmlns:p14="http://schemas.microsoft.com/office/powerpoint/2010/main" val="3602245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solidFill>
                  <a:srgbClr val="FFC000"/>
                </a:solidFill>
              </a:rPr>
              <a:t>Debtor or Trustee Can Ask Court to </a:t>
            </a:r>
            <a:r>
              <a:rPr lang="en-US" sz="3600" dirty="0">
                <a:solidFill>
                  <a:srgbClr val="FFC000"/>
                </a:solidFill>
              </a:rPr>
              <a:t>R</a:t>
            </a:r>
            <a:r>
              <a:rPr lang="en-US" sz="3600" dirty="0" smtClean="0">
                <a:solidFill>
                  <a:srgbClr val="FFC000"/>
                </a:solidFill>
              </a:rPr>
              <a:t>eview the Fee, Charge or Expense</a:t>
            </a:r>
            <a:endParaRPr lang="en-US" sz="3600" dirty="0">
              <a:solidFill>
                <a:srgbClr val="FFC000"/>
              </a:solidFill>
            </a:endParaRPr>
          </a:p>
        </p:txBody>
      </p:sp>
      <p:sp>
        <p:nvSpPr>
          <p:cNvPr id="17411" name="Content Placeholder 2"/>
          <p:cNvSpPr>
            <a:spLocks noGrp="1"/>
          </p:cNvSpPr>
          <p:nvPr>
            <p:ph idx="1"/>
          </p:nvPr>
        </p:nvSpPr>
        <p:spPr>
          <a:xfrm>
            <a:off x="457200" y="1905000"/>
            <a:ext cx="8229600" cy="3581400"/>
          </a:xfrm>
        </p:spPr>
        <p:txBody>
          <a:bodyPr/>
          <a:lstStyle/>
          <a:p>
            <a:pPr marL="136525" indent="0" algn="ctr">
              <a:buNone/>
            </a:pPr>
            <a:r>
              <a:rPr lang="en-US" b="1" dirty="0" smtClean="0">
                <a:effectLst>
                  <a:outerShdw blurRad="38100" dist="38100" dir="2700000" algn="tl">
                    <a:srgbClr val="000000">
                      <a:alpha val="43137"/>
                    </a:srgbClr>
                  </a:outerShdw>
                </a:effectLst>
              </a:rPr>
              <a:t>On motion by debtor or trustee,                            filed no later than one year after                          the service of the notice, the court                         shall hold a hearing to determine                   whether payment of the fee,                                expense or charge is required by                         the underlying agreement and                          applicable non bankruptcy law.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1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4000" dirty="0" smtClean="0">
                <a:solidFill>
                  <a:srgbClr val="FFC000"/>
                </a:solidFill>
              </a:rPr>
              <a:t>New Federal Rules 3001 and 3002.1</a:t>
            </a:r>
            <a:endParaRPr lang="en-US" sz="3100" dirty="0">
              <a:solidFill>
                <a:srgbClr val="FFC000"/>
              </a:solidFill>
            </a:endParaRPr>
          </a:p>
        </p:txBody>
      </p:sp>
      <p:sp>
        <p:nvSpPr>
          <p:cNvPr id="3" name="Content Placeholder 2"/>
          <p:cNvSpPr>
            <a:spLocks noGrp="1"/>
          </p:cNvSpPr>
          <p:nvPr>
            <p:ph idx="1"/>
          </p:nvPr>
        </p:nvSpPr>
        <p:spPr>
          <a:xfrm>
            <a:off x="457200" y="1600200"/>
            <a:ext cx="8229600" cy="4876800"/>
          </a:xfrm>
        </p:spPr>
        <p:txBody>
          <a:bodyPr>
            <a:noAutofit/>
          </a:bodyPr>
          <a:lstStyle/>
          <a:p>
            <a:pPr marL="137160" indent="0" algn="ctr" fontAlgn="auto">
              <a:spcAft>
                <a:spcPts val="0"/>
              </a:spcAft>
              <a:buClr>
                <a:schemeClr val="tx1">
                  <a:shade val="95000"/>
                </a:schemeClr>
              </a:buClr>
              <a:buNone/>
              <a:defRPr/>
            </a:pPr>
            <a:r>
              <a:rPr lang="en-US" sz="2400" b="1" dirty="0">
                <a:effectLst>
                  <a:outerShdw blurRad="38100" dist="38100" dir="2700000" algn="tl">
                    <a:srgbClr val="000000">
                      <a:alpha val="43137"/>
                    </a:srgbClr>
                  </a:outerShdw>
                </a:effectLst>
              </a:rPr>
              <a:t>The U.S. Supreme Court </a:t>
            </a:r>
            <a:r>
              <a:rPr lang="en-US" sz="2400" b="1" dirty="0" smtClean="0">
                <a:effectLst>
                  <a:outerShdw blurRad="38100" dist="38100" dir="2700000" algn="tl">
                    <a:srgbClr val="000000">
                      <a:alpha val="43137"/>
                    </a:srgbClr>
                  </a:outerShdw>
                </a:effectLst>
              </a:rPr>
              <a:t>adopted </a:t>
            </a:r>
            <a:r>
              <a:rPr lang="en-US" sz="2400" b="1" dirty="0">
                <a:effectLst>
                  <a:outerShdw blurRad="38100" dist="38100" dir="2700000" algn="tl">
                    <a:srgbClr val="000000">
                      <a:alpha val="43137"/>
                    </a:srgbClr>
                  </a:outerShdw>
                </a:effectLst>
              </a:rPr>
              <a:t>the amendments </a:t>
            </a:r>
            <a:r>
              <a:rPr lang="en-US" sz="2400" b="1" dirty="0" smtClean="0">
                <a:effectLst>
                  <a:outerShdw blurRad="38100" dist="38100" dir="2700000" algn="tl">
                    <a:srgbClr val="000000">
                      <a:alpha val="43137"/>
                    </a:srgbClr>
                  </a:outerShdw>
                </a:effectLst>
              </a:rPr>
              <a:t>    to </a:t>
            </a:r>
            <a:r>
              <a:rPr lang="en-US" sz="2400" b="1" dirty="0">
                <a:effectLst>
                  <a:outerShdw blurRad="38100" dist="38100" dir="2700000" algn="tl">
                    <a:srgbClr val="000000">
                      <a:alpha val="43137"/>
                    </a:srgbClr>
                  </a:outerShdw>
                </a:effectLst>
              </a:rPr>
              <a:t>the Federal Rules of Bankruptcy Procedure and submitted the rules to Congress for final review </a:t>
            </a:r>
            <a:r>
              <a:rPr lang="en-US" sz="2400" b="1" dirty="0" smtClean="0">
                <a:effectLst>
                  <a:outerShdw blurRad="38100" dist="38100" dir="2700000" algn="tl">
                    <a:srgbClr val="000000">
                      <a:alpha val="43137"/>
                    </a:srgbClr>
                  </a:outerShdw>
                </a:effectLst>
              </a:rPr>
              <a:t>     and </a:t>
            </a:r>
            <a:r>
              <a:rPr lang="en-US" sz="2400" b="1" dirty="0">
                <a:effectLst>
                  <a:outerShdw blurRad="38100" dist="38100" dir="2700000" algn="tl">
                    <a:srgbClr val="000000">
                      <a:alpha val="43137"/>
                    </a:srgbClr>
                  </a:outerShdw>
                </a:effectLst>
              </a:rPr>
              <a:t>approval. </a:t>
            </a:r>
            <a:r>
              <a:rPr lang="en-US" sz="2400" b="1" dirty="0" smtClean="0">
                <a:effectLst>
                  <a:outerShdw blurRad="38100" dist="38100" dir="2700000" algn="tl">
                    <a:srgbClr val="000000">
                      <a:alpha val="43137"/>
                    </a:srgbClr>
                  </a:outerShdw>
                </a:effectLst>
              </a:rPr>
              <a:t> The </a:t>
            </a:r>
            <a:r>
              <a:rPr lang="en-US" sz="2400" b="1" dirty="0">
                <a:effectLst>
                  <a:outerShdw blurRad="38100" dist="38100" dir="2700000" algn="tl">
                    <a:srgbClr val="000000">
                      <a:alpha val="43137"/>
                    </a:srgbClr>
                  </a:outerShdw>
                </a:effectLst>
              </a:rPr>
              <a:t>new rules </a:t>
            </a:r>
            <a:r>
              <a:rPr lang="en-US" sz="2400" b="1" dirty="0" smtClean="0">
                <a:effectLst>
                  <a:outerShdw blurRad="38100" dist="38100" dir="2700000" algn="tl">
                    <a:srgbClr val="000000">
                      <a:alpha val="43137"/>
                    </a:srgbClr>
                  </a:outerShdw>
                </a:effectLst>
              </a:rPr>
              <a:t>became </a:t>
            </a:r>
            <a:r>
              <a:rPr lang="en-US" sz="2400" b="1" dirty="0">
                <a:effectLst>
                  <a:outerShdw blurRad="38100" dist="38100" dir="2700000" algn="tl">
                    <a:srgbClr val="000000">
                      <a:alpha val="43137"/>
                    </a:srgbClr>
                  </a:outerShdw>
                </a:effectLst>
              </a:rPr>
              <a:t>effective December 1, 2011, again changing procedure and policy for servicing loans in bankruptcy. </a:t>
            </a:r>
            <a:endParaRPr lang="en-US" sz="2400" b="1" dirty="0" smtClean="0">
              <a:effectLst>
                <a:outerShdw blurRad="38100" dist="38100" dir="2700000" algn="tl">
                  <a:srgbClr val="000000">
                    <a:alpha val="43137"/>
                  </a:srgbClr>
                </a:outerShdw>
              </a:effectLst>
            </a:endParaRPr>
          </a:p>
          <a:p>
            <a:pPr marL="137160" indent="0" fontAlgn="auto">
              <a:spcAft>
                <a:spcPts val="0"/>
              </a:spcAft>
              <a:buClr>
                <a:schemeClr val="tx1">
                  <a:shade val="95000"/>
                </a:schemeClr>
              </a:buClr>
              <a:buNone/>
              <a:defRPr/>
            </a:pPr>
            <a:endParaRPr lang="en-US" sz="1200" b="1" dirty="0">
              <a:effectLst>
                <a:outerShdw blurRad="38100" dist="38100" dir="2700000" algn="tl">
                  <a:srgbClr val="000000">
                    <a:alpha val="43137"/>
                  </a:srgbClr>
                </a:outerShdw>
              </a:effectLst>
            </a:endParaRPr>
          </a:p>
          <a:p>
            <a:pPr marL="137160" indent="0" algn="ctr" fontAlgn="auto">
              <a:spcAft>
                <a:spcPts val="0"/>
              </a:spcAft>
              <a:buClr>
                <a:schemeClr val="tx1">
                  <a:shade val="95000"/>
                </a:schemeClr>
              </a:buClr>
              <a:buNone/>
              <a:defRPr/>
            </a:pPr>
            <a:r>
              <a:rPr lang="en-US" sz="2400" b="1" dirty="0" smtClean="0">
                <a:effectLst>
                  <a:outerShdw blurRad="38100" dist="38100" dir="2700000" algn="tl">
                    <a:srgbClr val="000000">
                      <a:alpha val="43137"/>
                    </a:srgbClr>
                  </a:outerShdw>
                </a:effectLst>
              </a:rPr>
              <a:t>The </a:t>
            </a:r>
            <a:r>
              <a:rPr lang="en-US" sz="2400" b="1" dirty="0">
                <a:effectLst>
                  <a:outerShdw blurRad="38100" dist="38100" dir="2700000" algn="tl">
                    <a:srgbClr val="000000">
                      <a:alpha val="43137"/>
                    </a:srgbClr>
                  </a:outerShdw>
                </a:effectLst>
              </a:rPr>
              <a:t>relevant changes are to Rule 3001 governing </a:t>
            </a:r>
            <a:r>
              <a:rPr lang="en-US" sz="2400" b="1" dirty="0" smtClean="0">
                <a:effectLst>
                  <a:outerShdw blurRad="38100" dist="38100" dir="2700000" algn="tl">
                    <a:srgbClr val="000000">
                      <a:alpha val="43137"/>
                    </a:srgbClr>
                  </a:outerShdw>
                </a:effectLst>
              </a:rPr>
              <a:t>    the </a:t>
            </a:r>
            <a:r>
              <a:rPr lang="en-US" sz="2400" b="1" dirty="0">
                <a:effectLst>
                  <a:outerShdw blurRad="38100" dist="38100" dir="2700000" algn="tl">
                    <a:srgbClr val="000000">
                      <a:alpha val="43137"/>
                    </a:srgbClr>
                  </a:outerShdw>
                </a:effectLst>
              </a:rPr>
              <a:t>filing of proofs of claim (POC), and new rule 3002.1, which covers notice issues relating to payment changes, post-petition fees, expenses </a:t>
            </a:r>
            <a:r>
              <a:rPr lang="en-US" sz="2400" b="1" dirty="0" smtClean="0">
                <a:effectLst>
                  <a:outerShdw blurRad="38100" dist="38100" dir="2700000" algn="tl">
                    <a:srgbClr val="000000">
                      <a:alpha val="43137"/>
                    </a:srgbClr>
                  </a:outerShdw>
                </a:effectLst>
              </a:rPr>
              <a:t>      and </a:t>
            </a:r>
            <a:r>
              <a:rPr lang="en-US" sz="2400" b="1" dirty="0">
                <a:effectLst>
                  <a:outerShdw blurRad="38100" dist="38100" dir="2700000" algn="tl">
                    <a:srgbClr val="000000">
                      <a:alpha val="43137"/>
                    </a:srgbClr>
                  </a:outerShdw>
                </a:effectLst>
              </a:rPr>
              <a:t>charges, and a new procedure implemented </a:t>
            </a:r>
            <a:r>
              <a:rPr lang="en-US" sz="2400" b="1" dirty="0" smtClean="0">
                <a:effectLst>
                  <a:outerShdw blurRad="38100" dist="38100" dir="2700000" algn="tl">
                    <a:srgbClr val="000000">
                      <a:alpha val="43137"/>
                    </a:srgbClr>
                  </a:outerShdw>
                </a:effectLst>
              </a:rPr>
              <a:t>       to </a:t>
            </a:r>
            <a:r>
              <a:rPr lang="en-US" sz="2400" b="1" dirty="0">
                <a:effectLst>
                  <a:outerShdw blurRad="38100" dist="38100" dir="2700000" algn="tl">
                    <a:srgbClr val="000000">
                      <a:alpha val="43137"/>
                    </a:srgbClr>
                  </a:outerShdw>
                </a:effectLst>
              </a:rPr>
              <a:t>determine loan status at discharge.</a:t>
            </a:r>
            <a:endParaRPr lang="en-US" sz="2400" b="1" dirty="0" smtClean="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267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solidFill>
                  <a:srgbClr val="FFC000"/>
                </a:solidFill>
              </a:rPr>
              <a:t>Rule 3002.1(d)</a:t>
            </a:r>
            <a:br>
              <a:rPr lang="en-US" sz="3600" dirty="0" smtClean="0">
                <a:solidFill>
                  <a:srgbClr val="FFC000"/>
                </a:solidFill>
              </a:rPr>
            </a:br>
            <a:r>
              <a:rPr lang="en-US" sz="3600" dirty="0" smtClean="0">
                <a:solidFill>
                  <a:srgbClr val="FFC000"/>
                </a:solidFill>
              </a:rPr>
              <a:t>Notice of Final Cure Payment</a:t>
            </a:r>
            <a:endParaRPr lang="en-US" sz="3600" dirty="0">
              <a:solidFill>
                <a:srgbClr val="FFC000"/>
              </a:solidFill>
            </a:endParaRPr>
          </a:p>
        </p:txBody>
      </p:sp>
      <p:sp>
        <p:nvSpPr>
          <p:cNvPr id="18435" name="Content Placeholder 2"/>
          <p:cNvSpPr>
            <a:spLocks noGrp="1"/>
          </p:cNvSpPr>
          <p:nvPr>
            <p:ph idx="1"/>
          </p:nvPr>
        </p:nvSpPr>
        <p:spPr>
          <a:xfrm>
            <a:off x="457200" y="1869832"/>
            <a:ext cx="8229600" cy="3352799"/>
          </a:xfrm>
        </p:spPr>
        <p:txBody>
          <a:bodyPr/>
          <a:lstStyle/>
          <a:p>
            <a:pPr>
              <a:buFont typeface="Arial" pitchFamily="34" charset="0"/>
              <a:buChar char="•"/>
            </a:pPr>
            <a:r>
              <a:rPr lang="en-US" sz="2600" b="1" dirty="0" smtClean="0">
                <a:effectLst>
                  <a:outerShdw blurRad="38100" dist="38100" dir="2700000" algn="tl">
                    <a:srgbClr val="000000">
                      <a:alpha val="43137"/>
                    </a:srgbClr>
                  </a:outerShdw>
                </a:effectLst>
              </a:rPr>
              <a:t>No later than 30 days after making final payment of any cure amount on a claim secured by a security interest in the debtor’s principal residence, the Trustee shall file and serve upon the holder of the claim, debtor and debtor’s counsel a notice stating that the amount to cure the default has been paid in full.</a:t>
            </a:r>
          </a:p>
        </p:txBody>
      </p:sp>
      <p:sp>
        <p:nvSpPr>
          <p:cNvPr id="4" name="Content Placeholder 2"/>
          <p:cNvSpPr txBox="1">
            <a:spLocks/>
          </p:cNvSpPr>
          <p:nvPr/>
        </p:nvSpPr>
        <p:spPr bwMode="auto">
          <a:xfrm>
            <a:off x="457200" y="5257800"/>
            <a:ext cx="8229600" cy="533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Font typeface="Arial" pitchFamily="34" charset="0"/>
              <a:buChar char="•"/>
            </a:pPr>
            <a:r>
              <a:rPr lang="en-US" sz="2600" b="1" dirty="0" smtClean="0">
                <a:effectLst>
                  <a:outerShdw blurRad="38100" dist="38100" dir="2700000" algn="tl">
                    <a:srgbClr val="000000">
                      <a:alpha val="43137"/>
                    </a:srgbClr>
                  </a:outerShdw>
                </a:effectLst>
              </a:rPr>
              <a:t>Can also be filed by the debtor’s attorney.</a:t>
            </a:r>
          </a:p>
        </p:txBody>
      </p:sp>
    </p:spTree>
    <p:extLst>
      <p:ext uri="{BB962C8B-B14F-4D97-AF65-F5344CB8AC3E}">
        <p14:creationId xmlns:p14="http://schemas.microsoft.com/office/powerpoint/2010/main" val="15275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10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35"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solidFill>
                  <a:srgbClr val="FFC000"/>
                </a:solidFill>
              </a:rPr>
              <a:t>Sample                                                         Notice of Final Cure Payment Form</a:t>
            </a:r>
            <a:endParaRPr lang="en-US" sz="3600" dirty="0">
              <a:solidFill>
                <a:srgbClr val="FFC000"/>
              </a:solidFill>
            </a:endParaRPr>
          </a:p>
        </p:txBody>
      </p:sp>
      <p:sp>
        <p:nvSpPr>
          <p:cNvPr id="3" name="Content Placeholder 2"/>
          <p:cNvSpPr>
            <a:spLocks noGrp="1"/>
          </p:cNvSpPr>
          <p:nvPr>
            <p:ph idx="1"/>
          </p:nvPr>
        </p:nvSpPr>
        <p:spPr>
          <a:xfrm>
            <a:off x="457200" y="1600200"/>
            <a:ext cx="8229600" cy="4800600"/>
          </a:xfrm>
          <a:solidFill>
            <a:schemeClr val="tx1"/>
          </a:solidFill>
        </p:spPr>
        <p:txBody>
          <a:bodyPr>
            <a:normAutofit fontScale="62500" lnSpcReduction="20000"/>
          </a:bodyPr>
          <a:lstStyle/>
          <a:p>
            <a:pPr marL="0" indent="0" fontAlgn="auto">
              <a:spcAft>
                <a:spcPts val="0"/>
              </a:spcAft>
              <a:buClr>
                <a:schemeClr val="tx1">
                  <a:shade val="95000"/>
                </a:schemeClr>
              </a:buClr>
              <a:buFont typeface="Wingdings 2"/>
              <a:buNone/>
              <a:defRPr/>
            </a:pPr>
            <a:endParaRPr lang="en-US" sz="2000" b="1" dirty="0" smtClean="0">
              <a:solidFill>
                <a:schemeClr val="bg1"/>
              </a:solidFill>
            </a:endParaRPr>
          </a:p>
          <a:p>
            <a:pPr marL="0" indent="0" fontAlgn="auto">
              <a:spcAft>
                <a:spcPts val="0"/>
              </a:spcAft>
              <a:buClr>
                <a:schemeClr val="tx1">
                  <a:shade val="95000"/>
                </a:schemeClr>
              </a:buClr>
              <a:buFont typeface="Wingdings 2"/>
              <a:buNone/>
              <a:defRPr/>
            </a:pPr>
            <a:r>
              <a:rPr lang="en-US" sz="2000" b="1" dirty="0" smtClean="0">
                <a:solidFill>
                  <a:schemeClr val="bg1"/>
                </a:solidFill>
              </a:rPr>
              <a:t>Notice </a:t>
            </a:r>
            <a:r>
              <a:rPr lang="en-US" sz="2000" b="1" dirty="0">
                <a:solidFill>
                  <a:schemeClr val="bg1"/>
                </a:solidFill>
              </a:rPr>
              <a:t>of Final Cure Payment</a:t>
            </a:r>
            <a:endParaRPr lang="en-US" sz="2000" dirty="0">
              <a:solidFill>
                <a:schemeClr val="bg1"/>
              </a:solidFill>
            </a:endParaRPr>
          </a:p>
          <a:p>
            <a:pPr marL="0" indent="0" fontAlgn="auto">
              <a:spcAft>
                <a:spcPts val="0"/>
              </a:spcAft>
              <a:buClr>
                <a:schemeClr val="tx1">
                  <a:shade val="95000"/>
                </a:schemeClr>
              </a:buClr>
              <a:buFont typeface="Wingdings 2"/>
              <a:buNone/>
              <a:defRPr/>
            </a:pPr>
            <a:r>
              <a:rPr lang="en-US" sz="2000" b="1" dirty="0">
                <a:solidFill>
                  <a:schemeClr val="bg1"/>
                </a:solidFill>
              </a:rPr>
              <a:t> </a:t>
            </a:r>
            <a:endParaRPr lang="en-US" sz="2000" dirty="0">
              <a:solidFill>
                <a:schemeClr val="bg1"/>
              </a:solidFill>
            </a:endParaRPr>
          </a:p>
          <a:p>
            <a:pPr marL="0" indent="0" fontAlgn="auto">
              <a:spcAft>
                <a:spcPts val="0"/>
              </a:spcAft>
              <a:buClr>
                <a:schemeClr val="tx1">
                  <a:shade val="95000"/>
                </a:schemeClr>
              </a:buClr>
              <a:buFont typeface="Wingdings 2"/>
              <a:buNone/>
              <a:defRPr/>
            </a:pPr>
            <a:r>
              <a:rPr lang="en-US" sz="2000" dirty="0">
                <a:solidFill>
                  <a:schemeClr val="bg1"/>
                </a:solidFill>
              </a:rPr>
              <a:t>Pursuant to Fed. Bankr. Rule 3002.1(d), the Trustee files Notice that the amount required to cure the default in the below claim has been paid in full.   </a:t>
            </a:r>
          </a:p>
          <a:p>
            <a:pPr marL="0" indent="0" fontAlgn="auto">
              <a:spcAft>
                <a:spcPts val="0"/>
              </a:spcAft>
              <a:buClr>
                <a:schemeClr val="tx1">
                  <a:shade val="95000"/>
                </a:schemeClr>
              </a:buClr>
              <a:buFont typeface="Wingdings 2"/>
              <a:buNone/>
              <a:defRPr/>
            </a:pPr>
            <a:r>
              <a:rPr lang="en-US" sz="2000" dirty="0">
                <a:solidFill>
                  <a:schemeClr val="bg1"/>
                </a:solidFill>
              </a:rPr>
              <a:t>         </a:t>
            </a:r>
          </a:p>
          <a:p>
            <a:pPr marL="0" indent="0" fontAlgn="auto">
              <a:spcAft>
                <a:spcPts val="0"/>
              </a:spcAft>
              <a:buClr>
                <a:schemeClr val="tx1">
                  <a:shade val="95000"/>
                </a:schemeClr>
              </a:buClr>
              <a:buFont typeface="Wingdings 2"/>
              <a:buNone/>
              <a:defRPr/>
            </a:pPr>
            <a:r>
              <a:rPr lang="en-US" sz="2000" b="1" dirty="0">
                <a:solidFill>
                  <a:schemeClr val="bg1"/>
                </a:solidFill>
              </a:rPr>
              <a:t>Name of creditor: </a:t>
            </a:r>
            <a:r>
              <a:rPr lang="en-US" sz="2000" dirty="0">
                <a:solidFill>
                  <a:schemeClr val="bg1"/>
                </a:solidFill>
              </a:rPr>
              <a:t>_______________________________    	</a:t>
            </a:r>
            <a:r>
              <a:rPr lang="en-US" sz="2000" b="1" dirty="0">
                <a:solidFill>
                  <a:schemeClr val="bg1"/>
                </a:solidFill>
              </a:rPr>
              <a:t>Court claim no</a:t>
            </a:r>
            <a:r>
              <a:rPr lang="en-US" sz="2000" dirty="0">
                <a:solidFill>
                  <a:schemeClr val="bg1"/>
                </a:solidFill>
              </a:rPr>
              <a:t>. (if known): _____________</a:t>
            </a:r>
          </a:p>
          <a:p>
            <a:pPr marL="0" indent="0" fontAlgn="auto">
              <a:spcAft>
                <a:spcPts val="0"/>
              </a:spcAft>
              <a:buClr>
                <a:schemeClr val="tx1">
                  <a:shade val="95000"/>
                </a:schemeClr>
              </a:buClr>
              <a:buFont typeface="Wingdings 2"/>
              <a:buNone/>
              <a:defRPr/>
            </a:pPr>
            <a:endParaRPr lang="en-US" sz="2000" b="1" dirty="0">
              <a:solidFill>
                <a:schemeClr val="bg1"/>
              </a:solidFill>
            </a:endParaRPr>
          </a:p>
          <a:p>
            <a:pPr marL="0" indent="0" fontAlgn="auto">
              <a:spcAft>
                <a:spcPts val="0"/>
              </a:spcAft>
              <a:buClr>
                <a:schemeClr val="tx1">
                  <a:shade val="95000"/>
                </a:schemeClr>
              </a:buClr>
              <a:buFont typeface="Wingdings 2"/>
              <a:buNone/>
              <a:defRPr/>
            </a:pPr>
            <a:r>
              <a:rPr lang="en-US" sz="2000" b="1" dirty="0" smtClean="0">
                <a:solidFill>
                  <a:schemeClr val="bg1"/>
                </a:solidFill>
              </a:rPr>
              <a:t>Last </a:t>
            </a:r>
            <a:r>
              <a:rPr lang="en-US" sz="2000" b="1" dirty="0">
                <a:solidFill>
                  <a:schemeClr val="bg1"/>
                </a:solidFill>
              </a:rPr>
              <a:t>four digits </a:t>
            </a:r>
            <a:r>
              <a:rPr lang="en-US" sz="2000" dirty="0">
                <a:solidFill>
                  <a:schemeClr val="bg1"/>
                </a:solidFill>
              </a:rPr>
              <a:t>of any number used to identify the debtor’s account:	____ ____ ____ ____ </a:t>
            </a:r>
            <a:r>
              <a:rPr lang="en-US" sz="2000" b="1" dirty="0">
                <a:solidFill>
                  <a:schemeClr val="bg1"/>
                </a:solidFill>
              </a:rPr>
              <a:t> </a:t>
            </a:r>
            <a:endParaRPr lang="en-US" sz="2000" dirty="0">
              <a:solidFill>
                <a:schemeClr val="bg1"/>
              </a:solidFill>
            </a:endParaRPr>
          </a:p>
          <a:p>
            <a:pPr marL="0" indent="0" fontAlgn="auto">
              <a:spcAft>
                <a:spcPts val="0"/>
              </a:spcAft>
              <a:buClr>
                <a:schemeClr val="tx1">
                  <a:shade val="95000"/>
                </a:schemeClr>
              </a:buClr>
              <a:buFont typeface="Wingdings 2"/>
              <a:buNone/>
              <a:defRPr/>
            </a:pPr>
            <a:endParaRPr lang="en-US" sz="2000" dirty="0" smtClean="0">
              <a:solidFill>
                <a:schemeClr val="bg1"/>
              </a:solidFill>
            </a:endParaRPr>
          </a:p>
          <a:p>
            <a:pPr marL="0" indent="0" fontAlgn="auto">
              <a:spcAft>
                <a:spcPts val="0"/>
              </a:spcAft>
              <a:buClr>
                <a:schemeClr val="tx1">
                  <a:shade val="95000"/>
                </a:schemeClr>
              </a:buClr>
              <a:buFont typeface="Wingdings 2"/>
              <a:buNone/>
              <a:defRPr/>
            </a:pPr>
            <a:endParaRPr lang="en-US" sz="2000" dirty="0">
              <a:solidFill>
                <a:schemeClr val="bg1"/>
              </a:solidFill>
            </a:endParaRPr>
          </a:p>
          <a:p>
            <a:pPr marL="0" indent="0" fontAlgn="auto">
              <a:spcAft>
                <a:spcPts val="0"/>
              </a:spcAft>
              <a:buClr>
                <a:schemeClr val="tx1">
                  <a:shade val="95000"/>
                </a:schemeClr>
              </a:buClr>
              <a:buFont typeface="Wingdings 2"/>
              <a:buNone/>
              <a:defRPr/>
            </a:pPr>
            <a:r>
              <a:rPr lang="en-US" sz="2000" dirty="0">
                <a:solidFill>
                  <a:schemeClr val="bg1"/>
                </a:solidFill>
              </a:rPr>
              <a:t>Amount of Prepetition Arrears	$________________</a:t>
            </a:r>
          </a:p>
          <a:p>
            <a:pPr marL="0" indent="0" fontAlgn="auto">
              <a:spcAft>
                <a:spcPts val="0"/>
              </a:spcAft>
              <a:buClr>
                <a:schemeClr val="tx1">
                  <a:shade val="95000"/>
                </a:schemeClr>
              </a:buClr>
              <a:buFont typeface="Wingdings 2"/>
              <a:buNone/>
              <a:defRPr/>
            </a:pPr>
            <a:r>
              <a:rPr lang="en-US" sz="2000" dirty="0">
                <a:solidFill>
                  <a:schemeClr val="bg1"/>
                </a:solidFill>
              </a:rPr>
              <a:t> </a:t>
            </a:r>
          </a:p>
          <a:p>
            <a:pPr marL="0" indent="0" fontAlgn="auto">
              <a:spcAft>
                <a:spcPts val="0"/>
              </a:spcAft>
              <a:buClr>
                <a:schemeClr val="tx1">
                  <a:shade val="95000"/>
                </a:schemeClr>
              </a:buClr>
              <a:buFont typeface="Wingdings 2"/>
              <a:buNone/>
              <a:defRPr/>
            </a:pPr>
            <a:r>
              <a:rPr lang="en-US" sz="2000" dirty="0">
                <a:solidFill>
                  <a:schemeClr val="bg1"/>
                </a:solidFill>
              </a:rPr>
              <a:t>Amount Paid by Trustee	$________________</a:t>
            </a:r>
          </a:p>
          <a:p>
            <a:pPr marL="0" indent="0" fontAlgn="auto">
              <a:spcAft>
                <a:spcPts val="0"/>
              </a:spcAft>
              <a:buClr>
                <a:schemeClr val="tx1">
                  <a:shade val="95000"/>
                </a:schemeClr>
              </a:buClr>
              <a:buFont typeface="Wingdings 2"/>
              <a:buNone/>
              <a:defRPr/>
            </a:pPr>
            <a:endParaRPr lang="en-US" sz="2000" dirty="0" smtClean="0">
              <a:solidFill>
                <a:schemeClr val="bg1"/>
              </a:solidFill>
            </a:endParaRPr>
          </a:p>
          <a:p>
            <a:pPr marL="0" indent="0" fontAlgn="auto">
              <a:spcAft>
                <a:spcPts val="0"/>
              </a:spcAft>
              <a:buClr>
                <a:schemeClr val="tx1">
                  <a:shade val="95000"/>
                </a:schemeClr>
              </a:buClr>
              <a:buFont typeface="Wingdings 2"/>
              <a:buNone/>
              <a:defRPr/>
            </a:pPr>
            <a:endParaRPr lang="en-US" sz="2000" dirty="0">
              <a:solidFill>
                <a:schemeClr val="bg1"/>
              </a:solidFill>
            </a:endParaRPr>
          </a:p>
          <a:p>
            <a:pPr marL="0" indent="0" fontAlgn="auto">
              <a:spcAft>
                <a:spcPts val="0"/>
              </a:spcAft>
              <a:buClr>
                <a:schemeClr val="tx1">
                  <a:shade val="95000"/>
                </a:schemeClr>
              </a:buClr>
              <a:buFont typeface="Wingdings 2"/>
              <a:buNone/>
              <a:defRPr/>
            </a:pPr>
            <a:r>
              <a:rPr lang="en-US" sz="2000" dirty="0">
                <a:solidFill>
                  <a:schemeClr val="bg1"/>
                </a:solidFill>
              </a:rPr>
              <a:t>Mortgage is paid</a:t>
            </a:r>
            <a:r>
              <a:rPr lang="en-US" sz="2000" dirty="0" smtClean="0">
                <a:solidFill>
                  <a:schemeClr val="bg1"/>
                </a:solidFill>
              </a:rPr>
              <a:t>:</a:t>
            </a:r>
          </a:p>
          <a:p>
            <a:pPr marL="0" indent="0" fontAlgn="auto">
              <a:spcAft>
                <a:spcPts val="0"/>
              </a:spcAft>
              <a:buClr>
                <a:schemeClr val="tx1">
                  <a:shade val="95000"/>
                </a:schemeClr>
              </a:buClr>
              <a:buFont typeface="Wingdings 2"/>
              <a:buNone/>
              <a:defRPr/>
            </a:pPr>
            <a:r>
              <a:rPr lang="en-US" sz="2000" dirty="0" smtClean="0">
                <a:solidFill>
                  <a:schemeClr val="bg1"/>
                </a:solidFill>
              </a:rPr>
              <a:t>☐</a:t>
            </a:r>
            <a:r>
              <a:rPr lang="en-US" sz="2000" dirty="0">
                <a:solidFill>
                  <a:schemeClr val="bg1"/>
                </a:solidFill>
              </a:rPr>
              <a:t>	Thru the Chapter 13 conduit		</a:t>
            </a:r>
            <a:r>
              <a:rPr lang="en-US" sz="2000" dirty="0" smtClean="0">
                <a:solidFill>
                  <a:schemeClr val="bg1"/>
                </a:solidFill>
              </a:rPr>
              <a:t>☐</a:t>
            </a:r>
            <a:r>
              <a:rPr lang="en-US" sz="2000" dirty="0">
                <a:solidFill>
                  <a:schemeClr val="bg1"/>
                </a:solidFill>
              </a:rPr>
              <a:t>	Direct by the Debtor(s</a:t>
            </a:r>
            <a:r>
              <a:rPr lang="en-US" sz="2000" dirty="0" smtClean="0">
                <a:solidFill>
                  <a:schemeClr val="bg1"/>
                </a:solidFill>
              </a:rPr>
              <a:t>)</a:t>
            </a:r>
          </a:p>
          <a:p>
            <a:pPr marL="0" indent="0" fontAlgn="auto">
              <a:spcAft>
                <a:spcPts val="0"/>
              </a:spcAft>
              <a:buClr>
                <a:schemeClr val="tx1">
                  <a:shade val="95000"/>
                </a:schemeClr>
              </a:buClr>
              <a:buFont typeface="Wingdings 2"/>
              <a:buNone/>
              <a:defRPr/>
            </a:pPr>
            <a:endParaRPr lang="en-US" sz="2000" dirty="0">
              <a:solidFill>
                <a:schemeClr val="bg1"/>
              </a:solidFill>
            </a:endParaRPr>
          </a:p>
          <a:p>
            <a:pPr marL="0" indent="0" fontAlgn="auto">
              <a:spcAft>
                <a:spcPts val="0"/>
              </a:spcAft>
              <a:buClr>
                <a:schemeClr val="tx1">
                  <a:shade val="95000"/>
                </a:schemeClr>
              </a:buClr>
              <a:buFont typeface="Wingdings 2"/>
              <a:buNone/>
              <a:defRPr/>
            </a:pPr>
            <a:r>
              <a:rPr lang="en-US" sz="2000" dirty="0" smtClean="0">
                <a:solidFill>
                  <a:schemeClr val="bg1"/>
                </a:solidFill>
              </a:rPr>
              <a:t>Within </a:t>
            </a:r>
            <a:r>
              <a:rPr lang="en-US" sz="2000" dirty="0">
                <a:solidFill>
                  <a:schemeClr val="bg1"/>
                </a:solidFill>
              </a:rPr>
              <a:t>21 days of the service of this Notice, the creditor must file and serve same on the debtor, debtor’s counsel and the trustee, pursuant to Fed. Bankr. Rule 3002.1(e), a statement indicating whether it agrees that the debtor has paid in full the amount required to cure the default and whether, consistent with §1322(b)(5), the debtor is otherwise current on all payments or be subject to further action of the court including possible sanctions</a:t>
            </a:r>
            <a:r>
              <a:rPr lang="en-US" sz="2000" dirty="0" smtClean="0">
                <a:solidFill>
                  <a:schemeClr val="bg1"/>
                </a:solidFill>
              </a:rPr>
              <a:t>.</a:t>
            </a:r>
          </a:p>
          <a:p>
            <a:pPr marL="0" indent="0" fontAlgn="auto">
              <a:spcAft>
                <a:spcPts val="0"/>
              </a:spcAft>
              <a:buClr>
                <a:schemeClr val="tx1">
                  <a:shade val="95000"/>
                </a:schemeClr>
              </a:buClr>
              <a:buFont typeface="Wingdings 2"/>
              <a:buNone/>
              <a:defRPr/>
            </a:pPr>
            <a:endParaRPr lang="en-US" sz="2000" dirty="0">
              <a:solidFill>
                <a:schemeClr val="bg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solidFill>
                  <a:srgbClr val="FFC000"/>
                </a:solidFill>
              </a:rPr>
              <a:t>Rule 3002.1(e) Response to      Notice of Final Cure Payment</a:t>
            </a:r>
            <a:endParaRPr lang="en-US" sz="3600" dirty="0">
              <a:solidFill>
                <a:srgbClr val="FFC000"/>
              </a:solidFill>
            </a:endParaRPr>
          </a:p>
        </p:txBody>
      </p:sp>
      <p:sp>
        <p:nvSpPr>
          <p:cNvPr id="20483" name="Content Placeholder 2"/>
          <p:cNvSpPr>
            <a:spLocks noGrp="1"/>
          </p:cNvSpPr>
          <p:nvPr>
            <p:ph idx="1"/>
          </p:nvPr>
        </p:nvSpPr>
        <p:spPr>
          <a:xfrm>
            <a:off x="457200" y="1875692"/>
            <a:ext cx="8229600" cy="1828800"/>
          </a:xfrm>
        </p:spPr>
        <p:txBody>
          <a:bodyPr/>
          <a:lstStyle/>
          <a:p>
            <a:pPr marL="136525" indent="0">
              <a:buNone/>
            </a:pPr>
            <a:r>
              <a:rPr lang="en-US" sz="2600" b="1" dirty="0" smtClean="0">
                <a:effectLst>
                  <a:outerShdw blurRad="38100" dist="38100" dir="2700000" algn="tl">
                    <a:srgbClr val="000000">
                      <a:alpha val="43137"/>
                    </a:srgbClr>
                  </a:outerShdw>
                </a:effectLst>
              </a:rPr>
              <a:t>No later than 21 days after the service of the notice in 3002.1(d), the holder of the claim SHALL file and serve on the debtor, debtor’s attorney and trustee indicating:</a:t>
            </a:r>
          </a:p>
        </p:txBody>
      </p:sp>
      <p:sp>
        <p:nvSpPr>
          <p:cNvPr id="4" name="Content Placeholder 2"/>
          <p:cNvSpPr txBox="1">
            <a:spLocks/>
          </p:cNvSpPr>
          <p:nvPr/>
        </p:nvSpPr>
        <p:spPr bwMode="auto">
          <a:xfrm>
            <a:off x="480646" y="3886200"/>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a:buFont typeface="Arial" pitchFamily="34" charset="0"/>
              <a:buChar char="•"/>
            </a:pPr>
            <a:r>
              <a:rPr lang="en-US" b="1" dirty="0">
                <a:effectLst>
                  <a:outerShdw blurRad="38100" dist="38100" dir="2700000" algn="tl">
                    <a:srgbClr val="000000">
                      <a:alpha val="43137"/>
                    </a:srgbClr>
                  </a:outerShdw>
                </a:effectLst>
              </a:rPr>
              <a:t>w</a:t>
            </a:r>
            <a:r>
              <a:rPr lang="en-US" b="1" dirty="0" smtClean="0">
                <a:effectLst>
                  <a:outerShdw blurRad="38100" dist="38100" dir="2700000" algn="tl">
                    <a:srgbClr val="000000">
                      <a:alpha val="43137"/>
                    </a:srgbClr>
                  </a:outerShdw>
                </a:effectLst>
              </a:rPr>
              <a:t>hether it agrees the debtor has paid in full the amount required to cure the default; and</a:t>
            </a:r>
          </a:p>
        </p:txBody>
      </p:sp>
      <p:sp>
        <p:nvSpPr>
          <p:cNvPr id="5" name="Content Placeholder 2"/>
          <p:cNvSpPr txBox="1">
            <a:spLocks/>
          </p:cNvSpPr>
          <p:nvPr/>
        </p:nvSpPr>
        <p:spPr bwMode="auto">
          <a:xfrm>
            <a:off x="457200" y="4876800"/>
            <a:ext cx="8229600" cy="105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a:buFont typeface="Arial" pitchFamily="34" charset="0"/>
              <a:buChar char="•"/>
            </a:pPr>
            <a:r>
              <a:rPr lang="en-US" b="1" dirty="0" smtClean="0">
                <a:effectLst>
                  <a:outerShdw blurRad="38100" dist="38100" dir="2700000" algn="tl">
                    <a:srgbClr val="000000">
                      <a:alpha val="43137"/>
                    </a:srgbClr>
                  </a:outerShdw>
                </a:effectLst>
              </a:rPr>
              <a:t>whether the Debtor is otherwise current on all payments.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fade">
                                      <p:cBhvr>
                                        <p:cTn id="11" dur="1000"/>
                                        <p:tgtEl>
                                          <p:spTgt spid="204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83" grpId="0" build="p"/>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600" dirty="0" smtClean="0">
                <a:solidFill>
                  <a:srgbClr val="FFC000"/>
                </a:solidFill>
              </a:rPr>
              <a:t>Statement under 3002.1(e)</a:t>
            </a:r>
            <a:endParaRPr lang="en-US" sz="3600" dirty="0">
              <a:solidFill>
                <a:srgbClr val="FFC000"/>
              </a:solidFill>
            </a:endParaRPr>
          </a:p>
        </p:txBody>
      </p:sp>
      <p:sp>
        <p:nvSpPr>
          <p:cNvPr id="21507" name="Content Placeholder 2"/>
          <p:cNvSpPr>
            <a:spLocks noGrp="1"/>
          </p:cNvSpPr>
          <p:nvPr>
            <p:ph idx="1"/>
          </p:nvPr>
        </p:nvSpPr>
        <p:spPr>
          <a:xfrm>
            <a:off x="457200" y="1600201"/>
            <a:ext cx="8229600" cy="533399"/>
          </a:xfrm>
        </p:spPr>
        <p:txBody>
          <a:bodyPr/>
          <a:lstStyle/>
          <a:p>
            <a:pPr marL="136525" indent="0">
              <a:buNone/>
            </a:pPr>
            <a:r>
              <a:rPr lang="en-US" sz="2600" b="1" dirty="0" smtClean="0">
                <a:effectLst>
                  <a:outerShdw blurRad="38100" dist="38100" dir="2700000" algn="tl">
                    <a:srgbClr val="000000">
                      <a:alpha val="43137"/>
                    </a:srgbClr>
                  </a:outerShdw>
                </a:effectLst>
              </a:rPr>
              <a:t>Statement shall itemize:</a:t>
            </a:r>
          </a:p>
        </p:txBody>
      </p:sp>
      <p:sp>
        <p:nvSpPr>
          <p:cNvPr id="4" name="Content Placeholder 2"/>
          <p:cNvSpPr txBox="1">
            <a:spLocks/>
          </p:cNvSpPr>
          <p:nvPr/>
        </p:nvSpPr>
        <p:spPr bwMode="auto">
          <a:xfrm>
            <a:off x="474785" y="22860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a:buFont typeface="Arial" pitchFamily="34" charset="0"/>
              <a:buChar char="•"/>
            </a:pPr>
            <a:r>
              <a:rPr lang="en-US" b="1" dirty="0" smtClean="0">
                <a:effectLst>
                  <a:outerShdw blurRad="38100" dist="38100" dir="2700000" algn="tl">
                    <a:srgbClr val="000000">
                      <a:alpha val="43137"/>
                    </a:srgbClr>
                  </a:outerShdw>
                </a:effectLst>
              </a:rPr>
              <a:t>Any required cure amount and/or</a:t>
            </a:r>
          </a:p>
        </p:txBody>
      </p:sp>
      <p:sp>
        <p:nvSpPr>
          <p:cNvPr id="5" name="Content Placeholder 2"/>
          <p:cNvSpPr txBox="1">
            <a:spLocks/>
          </p:cNvSpPr>
          <p:nvPr/>
        </p:nvSpPr>
        <p:spPr bwMode="auto">
          <a:xfrm>
            <a:off x="457200" y="28194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a:buFont typeface="Arial" pitchFamily="34" charset="0"/>
              <a:buChar char="•"/>
            </a:pPr>
            <a:r>
              <a:rPr lang="en-US" b="1" dirty="0" smtClean="0">
                <a:effectLst>
                  <a:outerShdw blurRad="38100" dist="38100" dir="2700000" algn="tl">
                    <a:srgbClr val="000000">
                      <a:alpha val="43137"/>
                    </a:srgbClr>
                  </a:outerShdw>
                </a:effectLst>
              </a:rPr>
              <a:t>Post petition amounts that the holder contends remain unpaid as of the date of the statement.</a:t>
            </a:r>
          </a:p>
        </p:txBody>
      </p:sp>
      <p:sp>
        <p:nvSpPr>
          <p:cNvPr id="6" name="Content Placeholder 2"/>
          <p:cNvSpPr txBox="1">
            <a:spLocks/>
          </p:cNvSpPr>
          <p:nvPr/>
        </p:nvSpPr>
        <p:spPr bwMode="auto">
          <a:xfrm>
            <a:off x="474785" y="3886200"/>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2600" b="1" dirty="0" smtClean="0">
                <a:effectLst>
                  <a:outerShdw blurRad="38100" dist="38100" dir="2700000" algn="tl">
                    <a:srgbClr val="000000">
                      <a:alpha val="43137"/>
                    </a:srgbClr>
                  </a:outerShdw>
                </a:effectLst>
              </a:rPr>
              <a:t>Statement is filed as supplement to the holder’s proof of claim.</a:t>
            </a:r>
          </a:p>
        </p:txBody>
      </p:sp>
      <p:sp>
        <p:nvSpPr>
          <p:cNvPr id="7" name="Content Placeholder 2"/>
          <p:cNvSpPr txBox="1">
            <a:spLocks/>
          </p:cNvSpPr>
          <p:nvPr/>
        </p:nvSpPr>
        <p:spPr bwMode="auto">
          <a:xfrm>
            <a:off x="457200" y="5029200"/>
            <a:ext cx="8229600" cy="1279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2600" b="1" dirty="0" smtClean="0">
                <a:effectLst>
                  <a:outerShdw blurRad="38100" dist="38100" dir="2700000" algn="tl">
                    <a:srgbClr val="000000">
                      <a:alpha val="43137"/>
                    </a:srgbClr>
                  </a:outerShdw>
                </a:effectLst>
              </a:rPr>
              <a:t>Per commentary, the response must itemize all missed amounts that the holder contends are still due.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fade">
                                      <p:cBhvr>
                                        <p:cTn id="11" dur="1000"/>
                                        <p:tgtEl>
                                          <p:spTgt spid="2150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7" grpId="0" build="p"/>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solidFill>
                  <a:srgbClr val="FFC000"/>
                </a:solidFill>
              </a:rPr>
              <a:t>Rule 3002.1(f) </a:t>
            </a:r>
            <a:br>
              <a:rPr lang="en-US" sz="3600" dirty="0" smtClean="0">
                <a:solidFill>
                  <a:srgbClr val="FFC000"/>
                </a:solidFill>
              </a:rPr>
            </a:br>
            <a:r>
              <a:rPr lang="en-US" sz="3600" dirty="0" smtClean="0">
                <a:solidFill>
                  <a:srgbClr val="FFC000"/>
                </a:solidFill>
              </a:rPr>
              <a:t>Response to Creditor’s Statement</a:t>
            </a:r>
            <a:endParaRPr lang="en-US" sz="3600" dirty="0">
              <a:solidFill>
                <a:srgbClr val="FFC000"/>
              </a:solidFill>
            </a:endParaRPr>
          </a:p>
        </p:txBody>
      </p:sp>
      <p:sp>
        <p:nvSpPr>
          <p:cNvPr id="22531" name="Content Placeholder 2"/>
          <p:cNvSpPr>
            <a:spLocks noGrp="1"/>
          </p:cNvSpPr>
          <p:nvPr>
            <p:ph idx="1"/>
          </p:nvPr>
        </p:nvSpPr>
        <p:spPr>
          <a:xfrm>
            <a:off x="457200" y="2057400"/>
            <a:ext cx="8229600" cy="2971799"/>
          </a:xfrm>
        </p:spPr>
        <p:txBody>
          <a:bodyPr/>
          <a:lstStyle/>
          <a:p>
            <a:pPr marL="136525" indent="0" algn="ctr">
              <a:buNone/>
            </a:pPr>
            <a:r>
              <a:rPr lang="en-US" sz="2600" b="1" dirty="0" smtClean="0">
                <a:effectLst>
                  <a:outerShdw blurRad="38100" dist="38100" dir="2700000" algn="tl">
                    <a:srgbClr val="000000">
                      <a:alpha val="43137"/>
                    </a:srgbClr>
                  </a:outerShdw>
                </a:effectLst>
              </a:rPr>
              <a:t>On motion of the debtor or trustee filed                 no later than 21 days after service of the statement under subdivision (e) of this rule,              the court shall, after notice and hearing, determine whether the debtor has cured                   the default and paid all required                             post-petition amounts in full.</a:t>
            </a:r>
          </a:p>
        </p:txBody>
      </p:sp>
    </p:spTree>
    <p:extLst>
      <p:ext uri="{BB962C8B-B14F-4D97-AF65-F5344CB8AC3E}">
        <p14:creationId xmlns:p14="http://schemas.microsoft.com/office/powerpoint/2010/main" val="176409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fade">
                                      <p:cBhvr>
                                        <p:cTn id="11" dur="1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401762"/>
          </a:xfrm>
        </p:spPr>
        <p:txBody>
          <a:bodyPr>
            <a:normAutofit fontScale="90000"/>
          </a:bodyPr>
          <a:lstStyle/>
          <a:p>
            <a:pPr fontAlgn="auto">
              <a:spcAft>
                <a:spcPts val="0"/>
              </a:spcAft>
              <a:defRPr/>
            </a:pPr>
            <a:r>
              <a:rPr lang="en-US" sz="4000" dirty="0" smtClean="0">
                <a:solidFill>
                  <a:srgbClr val="FFC000"/>
                </a:solidFill>
              </a:rPr>
              <a:t>Rule 3002.1(g)</a:t>
            </a:r>
            <a:br>
              <a:rPr lang="en-US" sz="4000" dirty="0" smtClean="0">
                <a:solidFill>
                  <a:srgbClr val="FFC000"/>
                </a:solidFill>
              </a:rPr>
            </a:br>
            <a:r>
              <a:rPr lang="en-US" sz="900" dirty="0" smtClean="0">
                <a:solidFill>
                  <a:srgbClr val="FFC000"/>
                </a:solidFill>
              </a:rPr>
              <a:t>  </a:t>
            </a:r>
            <a:r>
              <a:rPr lang="en-US" sz="3600" dirty="0" smtClean="0">
                <a:solidFill>
                  <a:srgbClr val="FFC000"/>
                </a:solidFill>
              </a:rPr>
              <a:t/>
            </a:r>
            <a:br>
              <a:rPr lang="en-US" sz="3600" dirty="0" smtClean="0">
                <a:solidFill>
                  <a:srgbClr val="FFC000"/>
                </a:solidFill>
              </a:rPr>
            </a:br>
            <a:r>
              <a:rPr lang="en-US" sz="3600" dirty="0" smtClean="0">
                <a:solidFill>
                  <a:srgbClr val="FFC000"/>
                </a:solidFill>
              </a:rPr>
              <a:t>Preclusion &amp; </a:t>
            </a:r>
            <a:r>
              <a:rPr lang="en-US" sz="3600" dirty="0">
                <a:solidFill>
                  <a:srgbClr val="FFC000"/>
                </a:solidFill>
              </a:rPr>
              <a:t>S</a:t>
            </a:r>
            <a:r>
              <a:rPr lang="en-US" sz="3600" dirty="0" smtClean="0">
                <a:solidFill>
                  <a:srgbClr val="FFC000"/>
                </a:solidFill>
              </a:rPr>
              <a:t>anctions for </a:t>
            </a:r>
            <a:r>
              <a:rPr lang="en-US" sz="3600" dirty="0">
                <a:solidFill>
                  <a:srgbClr val="FFC000"/>
                </a:solidFill>
              </a:rPr>
              <a:t>F</a:t>
            </a:r>
            <a:r>
              <a:rPr lang="en-US" sz="3600" dirty="0" smtClean="0">
                <a:solidFill>
                  <a:srgbClr val="FFC000"/>
                </a:solidFill>
              </a:rPr>
              <a:t>ailure to Notify</a:t>
            </a:r>
            <a:endParaRPr lang="en-US" sz="3600" dirty="0">
              <a:solidFill>
                <a:srgbClr val="FFC000"/>
              </a:solidFill>
            </a:endParaRPr>
          </a:p>
        </p:txBody>
      </p:sp>
      <p:sp>
        <p:nvSpPr>
          <p:cNvPr id="23555" name="Content Placeholder 2"/>
          <p:cNvSpPr>
            <a:spLocks noGrp="1"/>
          </p:cNvSpPr>
          <p:nvPr>
            <p:ph idx="1"/>
          </p:nvPr>
        </p:nvSpPr>
        <p:spPr>
          <a:xfrm>
            <a:off x="457200" y="1752600"/>
            <a:ext cx="8229600" cy="3048000"/>
          </a:xfrm>
        </p:spPr>
        <p:txBody>
          <a:bodyPr/>
          <a:lstStyle/>
          <a:p>
            <a:pPr marL="0" indent="0" algn="ctr">
              <a:buFont typeface="Wingdings 2" pitchFamily="18" charset="2"/>
              <a:buNone/>
            </a:pPr>
            <a:r>
              <a:rPr lang="en-US" sz="2400" b="1" dirty="0" smtClean="0">
                <a:effectLst>
                  <a:outerShdw blurRad="38100" dist="38100" dir="2700000" algn="tl">
                    <a:srgbClr val="000000">
                      <a:alpha val="43137"/>
                    </a:srgbClr>
                  </a:outerShdw>
                </a:effectLst>
              </a:rPr>
              <a:t>If the holder fails to provide any information      required by subdivision (a), (c), or (e) of this rule,      the holder shall be precluded from presenting the omitted information, in any form, as evidence               in any hearing or submission in any contested matter or adversary proceeding in the case, unless                the court determines that the failure was                  substantially justified or is harmless. </a:t>
            </a:r>
          </a:p>
        </p:txBody>
      </p:sp>
      <p:sp>
        <p:nvSpPr>
          <p:cNvPr id="4" name="Content Placeholder 2"/>
          <p:cNvSpPr txBox="1">
            <a:spLocks/>
          </p:cNvSpPr>
          <p:nvPr/>
        </p:nvSpPr>
        <p:spPr bwMode="auto">
          <a:xfrm>
            <a:off x="457200" y="4876800"/>
            <a:ext cx="82296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lgn="ctr">
              <a:buFont typeface="Wingdings 2" pitchFamily="18" charset="2"/>
              <a:buNone/>
            </a:pPr>
            <a:r>
              <a:rPr lang="en-US" sz="2400" b="1" dirty="0" smtClean="0">
                <a:effectLst>
                  <a:outerShdw blurRad="38100" dist="38100" dir="2700000" algn="tl">
                    <a:srgbClr val="000000">
                      <a:alpha val="43137"/>
                    </a:srgbClr>
                  </a:outerShdw>
                </a:effectLst>
              </a:rPr>
              <a:t>In addition to or in lieu of this sanction, the court may, after notice and hearing, award other appropriate relief, including reasonable expenses and attorney’s fees caused by the failure.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1000"/>
                                        <p:tgtEl>
                                          <p:spTgt spid="235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555"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600" dirty="0" smtClean="0">
                <a:solidFill>
                  <a:srgbClr val="FFC000"/>
                </a:solidFill>
              </a:rPr>
              <a:t>Commentary </a:t>
            </a:r>
            <a:endParaRPr lang="en-US" sz="3600" dirty="0">
              <a:solidFill>
                <a:srgbClr val="FFC000"/>
              </a:solidFill>
            </a:endParaRPr>
          </a:p>
        </p:txBody>
      </p:sp>
      <p:sp>
        <p:nvSpPr>
          <p:cNvPr id="24579" name="Content Placeholder 2"/>
          <p:cNvSpPr>
            <a:spLocks noGrp="1"/>
          </p:cNvSpPr>
          <p:nvPr>
            <p:ph idx="1"/>
          </p:nvPr>
        </p:nvSpPr>
        <p:spPr>
          <a:xfrm>
            <a:off x="457200" y="1828800"/>
            <a:ext cx="8229600" cy="3733800"/>
          </a:xfrm>
        </p:spPr>
        <p:txBody>
          <a:bodyPr/>
          <a:lstStyle/>
          <a:p>
            <a:pPr marL="0" indent="0" algn="ctr">
              <a:buFont typeface="Wingdings 2" pitchFamily="18" charset="2"/>
              <a:buNone/>
            </a:pPr>
            <a:r>
              <a:rPr lang="en-US" sz="2600" b="1" dirty="0" smtClean="0">
                <a:effectLst>
                  <a:outerShdw blurRad="38100" dist="38100" dir="2700000" algn="tl">
                    <a:srgbClr val="000000">
                      <a:alpha val="43137"/>
                    </a:srgbClr>
                  </a:outerShdw>
                </a:effectLst>
              </a:rPr>
              <a:t>If, after the chapter 13 debtor                                     has completed payments under the plan and                 the case has been closed, the holder of a claim secured by the debtor’s principal residence                seeks to recover amounts that should have been but were not disclosed under this rule,                          the debtor may move to have the case reopened  in order to seek sanctions against                                 the holder of the claim under subdivision (g).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fade">
                                      <p:cBhvr>
                                        <p:cTn id="11" dur="10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600" dirty="0" smtClean="0">
                <a:solidFill>
                  <a:srgbClr val="FFC000"/>
                </a:solidFill>
              </a:rPr>
              <a:t>Rule 3002.1 Comments</a:t>
            </a:r>
            <a:endParaRPr lang="en-US" sz="3600" dirty="0">
              <a:solidFill>
                <a:srgbClr val="FFC000"/>
              </a:solidFill>
            </a:endParaRPr>
          </a:p>
        </p:txBody>
      </p:sp>
      <p:sp>
        <p:nvSpPr>
          <p:cNvPr id="25603" name="Content Placeholder 2"/>
          <p:cNvSpPr>
            <a:spLocks noGrp="1"/>
          </p:cNvSpPr>
          <p:nvPr>
            <p:ph idx="1"/>
          </p:nvPr>
        </p:nvSpPr>
        <p:spPr>
          <a:xfrm>
            <a:off x="457200" y="1600201"/>
            <a:ext cx="8229600" cy="2133599"/>
          </a:xfrm>
        </p:spPr>
        <p:txBody>
          <a:bodyPr/>
          <a:lstStyle/>
          <a:p>
            <a:pPr marL="136525" indent="0" algn="ctr">
              <a:buNone/>
            </a:pPr>
            <a:r>
              <a:rPr lang="en-US" sz="2600" b="1" dirty="0" smtClean="0">
                <a:effectLst>
                  <a:outerShdw blurRad="38100" dist="38100" dir="2700000" algn="tl">
                    <a:srgbClr val="000000">
                      <a:alpha val="43137"/>
                    </a:srgbClr>
                  </a:outerShdw>
                </a:effectLst>
              </a:rPr>
              <a:t>In order to fulfill the obligations of 1322(b)(5),    the debtor and trustee must be informed of            the exact amount needed to cure any                         pre petition arrearage and the amount of                    the post petition payment obligations.</a:t>
            </a:r>
          </a:p>
        </p:txBody>
      </p:sp>
      <p:sp>
        <p:nvSpPr>
          <p:cNvPr id="4" name="Content Placeholder 2"/>
          <p:cNvSpPr txBox="1">
            <a:spLocks/>
          </p:cNvSpPr>
          <p:nvPr/>
        </p:nvSpPr>
        <p:spPr bwMode="auto">
          <a:xfrm>
            <a:off x="457200" y="4038600"/>
            <a:ext cx="82296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lgn="ctr">
              <a:buFont typeface="Wingdings 2" pitchFamily="18" charset="2"/>
              <a:buNone/>
            </a:pPr>
            <a:r>
              <a:rPr lang="en-US" sz="2600" b="1" dirty="0" smtClean="0">
                <a:effectLst>
                  <a:outerShdw blurRad="38100" dist="38100" dir="2700000" algn="tl">
                    <a:srgbClr val="000000">
                      <a:alpha val="43137"/>
                    </a:srgbClr>
                  </a:outerShdw>
                </a:effectLst>
              </a:rPr>
              <a:t>Timely notice of the changes will permit the debtor or trustee to challenge the validity of              the charges and adjust the payment for                     any properly claimed adjustment.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5603"/>
                                        </p:tgtEl>
                                        <p:attrNameLst>
                                          <p:attrName>style.visibility</p:attrName>
                                        </p:attrNameLst>
                                      </p:cBhvr>
                                      <p:to>
                                        <p:strVal val="visible"/>
                                      </p:to>
                                    </p:set>
                                    <p:animEffect transition="in" filter="fade">
                                      <p:cBhvr>
                                        <p:cTn id="11" dur="1000"/>
                                        <p:tgtEl>
                                          <p:spTgt spid="2560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60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153400" cy="4801314"/>
          </a:xfrm>
          <a:prstGeom prst="rect">
            <a:avLst/>
          </a:prstGeom>
        </p:spPr>
        <p:txBody>
          <a:bodyPr wrap="square">
            <a:spAutoFit/>
            <a:scene3d>
              <a:camera prst="orthographicFront"/>
              <a:lightRig rig="threePt" dir="t"/>
            </a:scene3d>
            <a:sp3d extrusionH="57150">
              <a:bevelT w="38100" h="38100"/>
              <a:bevelB w="38100" h="38100"/>
            </a:sp3d>
          </a:bodyPr>
          <a:lstStyle/>
          <a:p>
            <a:pPr algn="ctr"/>
            <a:r>
              <a:rPr lang="en-US" sz="4000" b="1" dirty="0">
                <a:solidFill>
                  <a:srgbClr val="FFC000"/>
                </a:solidFill>
                <a:effectLst>
                  <a:outerShdw blurRad="38100" dist="38100" dir="2700000" algn="tl">
                    <a:srgbClr val="000000">
                      <a:alpha val="43137"/>
                    </a:srgbClr>
                  </a:outerShdw>
                </a:effectLst>
                <a:cs typeface="Arial" pitchFamily="34" charset="0"/>
              </a:rPr>
              <a:t>MAX GARDNER’S        BANKRUPTCY BOOT CAMPS</a:t>
            </a:r>
          </a:p>
          <a:p>
            <a:pPr algn="ctr"/>
            <a:endParaRPr lang="en-US" b="1" dirty="0">
              <a:solidFill>
                <a:srgbClr val="FFC000"/>
              </a:solidFill>
              <a:effectLst>
                <a:outerShdw blurRad="38100" dist="38100" dir="2700000" algn="tl">
                  <a:srgbClr val="000000">
                    <a:alpha val="43137"/>
                  </a:srgbClr>
                </a:outerShdw>
              </a:effectLst>
              <a:cs typeface="Arial" pitchFamily="34" charset="0"/>
            </a:endParaRPr>
          </a:p>
          <a:p>
            <a:pPr algn="ctr"/>
            <a:r>
              <a:rPr lang="en-US" sz="2800" b="1" dirty="0">
                <a:solidFill>
                  <a:srgbClr val="FFC000"/>
                </a:solidFill>
                <a:effectLst>
                  <a:outerShdw blurRad="38100" dist="38100" dir="2700000" algn="tl">
                    <a:srgbClr val="000000">
                      <a:alpha val="43137"/>
                    </a:srgbClr>
                  </a:outerShdw>
                </a:effectLst>
                <a:cs typeface="Arial" pitchFamily="34" charset="0"/>
              </a:rPr>
              <a:t>PO Box 177</a:t>
            </a:r>
          </a:p>
          <a:p>
            <a:pPr algn="ctr"/>
            <a:r>
              <a:rPr lang="en-US" sz="2800" b="1" dirty="0">
                <a:solidFill>
                  <a:srgbClr val="FFC000"/>
                </a:solidFill>
                <a:effectLst>
                  <a:outerShdw blurRad="38100" dist="38100" dir="2700000" algn="tl">
                    <a:srgbClr val="000000">
                      <a:alpha val="43137"/>
                    </a:srgbClr>
                  </a:outerShdw>
                </a:effectLst>
                <a:cs typeface="Arial" pitchFamily="34" charset="0"/>
              </a:rPr>
              <a:t>Casar, NC  28020</a:t>
            </a:r>
          </a:p>
          <a:p>
            <a:pPr algn="ctr"/>
            <a:endParaRPr lang="en-US" sz="2000" b="1" dirty="0">
              <a:solidFill>
                <a:srgbClr val="FFC000"/>
              </a:solidFill>
              <a:effectLst>
                <a:outerShdw blurRad="38100" dist="38100" dir="2700000" algn="tl">
                  <a:srgbClr val="000000">
                    <a:alpha val="43137"/>
                  </a:srgbClr>
                </a:outerShdw>
              </a:effectLst>
              <a:cs typeface="Arial" pitchFamily="34" charset="0"/>
            </a:endParaRPr>
          </a:p>
          <a:p>
            <a:pPr algn="ctr"/>
            <a:r>
              <a:rPr lang="en-US" sz="2800" b="1" dirty="0">
                <a:solidFill>
                  <a:srgbClr val="FFC000"/>
                </a:solidFill>
                <a:effectLst>
                  <a:outerShdw blurRad="38100" dist="38100" dir="2700000" algn="tl">
                    <a:srgbClr val="000000">
                      <a:alpha val="43137"/>
                    </a:srgbClr>
                  </a:outerShdw>
                </a:effectLst>
                <a:cs typeface="Arial" pitchFamily="34" charset="0"/>
              </a:rPr>
              <a:t>704.418.2628 (Max Direct)</a:t>
            </a:r>
          </a:p>
          <a:p>
            <a:pPr algn="ctr"/>
            <a:endParaRPr lang="en-US" sz="2000" b="1" dirty="0">
              <a:solidFill>
                <a:srgbClr val="FFC000"/>
              </a:solidFill>
              <a:effectLst>
                <a:outerShdw blurRad="38100" dist="38100" dir="2700000" algn="tl">
                  <a:srgbClr val="000000">
                    <a:alpha val="43137"/>
                  </a:srgbClr>
                </a:outerShdw>
              </a:effectLst>
              <a:cs typeface="Arial" pitchFamily="34" charset="0"/>
            </a:endParaRPr>
          </a:p>
          <a:p>
            <a:pPr algn="ctr"/>
            <a:r>
              <a:rPr lang="en-US" sz="2800" b="1" dirty="0">
                <a:solidFill>
                  <a:srgbClr val="FFC000"/>
                </a:solidFill>
                <a:effectLst>
                  <a:outerShdw blurRad="38100" dist="38100" dir="2700000" algn="tl">
                    <a:srgbClr val="000000">
                      <a:alpha val="43137"/>
                    </a:srgbClr>
                  </a:outerShdw>
                </a:effectLst>
                <a:cs typeface="Arial" pitchFamily="34" charset="0"/>
              </a:rPr>
              <a:t>www.maxbankruptcybootcamp.com</a:t>
            </a:r>
          </a:p>
          <a:p>
            <a:pPr algn="ctr"/>
            <a:r>
              <a:rPr lang="en-US" sz="2800" b="1" dirty="0">
                <a:solidFill>
                  <a:srgbClr val="FFC000"/>
                </a:solidFill>
                <a:effectLst>
                  <a:outerShdw blurRad="38100" dist="38100" dir="2700000" algn="tl">
                    <a:srgbClr val="000000">
                      <a:alpha val="43137"/>
                    </a:srgbClr>
                  </a:outerShdw>
                </a:effectLst>
                <a:cs typeface="Arial" pitchFamily="34" charset="0"/>
              </a:rPr>
              <a:t>www.maxgardner.com </a:t>
            </a:r>
          </a:p>
          <a:p>
            <a:pPr algn="ctr"/>
            <a:r>
              <a:rPr lang="en-US" sz="2800" b="1" dirty="0">
                <a:solidFill>
                  <a:srgbClr val="FFC000"/>
                </a:solidFill>
                <a:effectLst>
                  <a:outerShdw blurRad="38100" dist="38100" dir="2700000" algn="tl">
                    <a:srgbClr val="000000">
                      <a:alpha val="43137"/>
                    </a:srgbClr>
                  </a:outerShdw>
                </a:effectLst>
                <a:cs typeface="Arial" pitchFamily="34" charset="0"/>
              </a:rPr>
              <a:t>maxgardner@maxgardner.com</a:t>
            </a:r>
          </a:p>
        </p:txBody>
      </p:sp>
    </p:spTree>
    <p:extLst>
      <p:ext uri="{BB962C8B-B14F-4D97-AF65-F5344CB8AC3E}">
        <p14:creationId xmlns:p14="http://schemas.microsoft.com/office/powerpoint/2010/main" val="127392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4000" dirty="0" smtClean="0">
                <a:solidFill>
                  <a:srgbClr val="FFC000"/>
                </a:solidFill>
              </a:rPr>
              <a:t>Changes to Rules and Forms</a:t>
            </a:r>
            <a:r>
              <a:rPr lang="en-US" dirty="0" smtClean="0">
                <a:solidFill>
                  <a:srgbClr val="FFC000"/>
                </a:solidFill>
              </a:rPr>
              <a:t/>
            </a:r>
            <a:br>
              <a:rPr lang="en-US" dirty="0" smtClean="0">
                <a:solidFill>
                  <a:srgbClr val="FFC000"/>
                </a:solidFill>
              </a:rPr>
            </a:br>
            <a:r>
              <a:rPr lang="en-US" sz="3100" dirty="0" smtClean="0">
                <a:solidFill>
                  <a:srgbClr val="FFC000"/>
                </a:solidFill>
              </a:rPr>
              <a:t>12/1/2011</a:t>
            </a:r>
            <a:endParaRPr lang="en-US" sz="3100" dirty="0">
              <a:solidFill>
                <a:srgbClr val="FFC000"/>
              </a:solidFill>
            </a:endParaRPr>
          </a:p>
        </p:txBody>
      </p:sp>
      <p:sp>
        <p:nvSpPr>
          <p:cNvPr id="3" name="Content Placeholder 2"/>
          <p:cNvSpPr>
            <a:spLocks noGrp="1"/>
          </p:cNvSpPr>
          <p:nvPr>
            <p:ph idx="1"/>
          </p:nvPr>
        </p:nvSpPr>
        <p:spPr>
          <a:xfrm>
            <a:off x="457200" y="1600200"/>
            <a:ext cx="8229600" cy="533400"/>
          </a:xfrm>
        </p:spPr>
        <p:txBody>
          <a:bodyPr>
            <a:normAutofit/>
          </a:bodyPr>
          <a:lstStyle/>
          <a:p>
            <a:pPr marL="594360" indent="-457200" fontAlgn="auto">
              <a:spcAft>
                <a:spcPts val="0"/>
              </a:spcAft>
              <a:buClr>
                <a:schemeClr val="tx1">
                  <a:shade val="95000"/>
                </a:schemeClr>
              </a:buClr>
              <a:buFont typeface="Wingdings" pitchFamily="2" charset="2"/>
              <a:buChar char="v"/>
              <a:defRPr/>
            </a:pPr>
            <a:r>
              <a:rPr lang="en-US" sz="2400" b="1" dirty="0" smtClean="0">
                <a:effectLst>
                  <a:outerShdw blurRad="38100" dist="38100" dir="2700000" algn="tl">
                    <a:srgbClr val="000000">
                      <a:alpha val="43137"/>
                    </a:srgbClr>
                  </a:outerShdw>
                </a:effectLst>
              </a:rPr>
              <a:t>Rule 3001 – Proof of Claim </a:t>
            </a:r>
            <a:r>
              <a:rPr lang="en-US" sz="2400" b="1" dirty="0">
                <a:solidFill>
                  <a:srgbClr val="FFC000"/>
                </a:solidFill>
                <a:effectLst>
                  <a:outerShdw blurRad="38100" dist="38100" dir="2700000" algn="tl">
                    <a:srgbClr val="000000">
                      <a:alpha val="43137"/>
                    </a:srgbClr>
                  </a:outerShdw>
                </a:effectLst>
              </a:rPr>
              <a:t>(</a:t>
            </a:r>
            <a:r>
              <a:rPr lang="en-US" sz="2400" b="1" dirty="0" smtClean="0">
                <a:solidFill>
                  <a:srgbClr val="FFC000"/>
                </a:solidFill>
                <a:effectLst>
                  <a:outerShdw blurRad="38100" dist="38100" dir="2700000" algn="tl">
                    <a:srgbClr val="000000">
                      <a:alpha val="43137"/>
                    </a:srgbClr>
                  </a:outerShdw>
                </a:effectLst>
              </a:rPr>
              <a:t>amended</a:t>
            </a:r>
            <a:r>
              <a:rPr lang="en-US" sz="2400" b="1" dirty="0">
                <a:solidFill>
                  <a:srgbClr val="FFC000"/>
                </a:solidFill>
                <a:effectLst>
                  <a:outerShdw blurRad="38100" dist="38100" dir="2700000" algn="tl">
                    <a:srgbClr val="000000">
                      <a:alpha val="43137"/>
                    </a:srgbClr>
                  </a:outerShdw>
                </a:effectLst>
              </a:rPr>
              <a:t>)</a:t>
            </a:r>
            <a:endParaRPr lang="en-US" sz="2400" b="1" dirty="0" smtClean="0">
              <a:solidFill>
                <a:srgbClr val="FFC000"/>
              </a:solidFill>
              <a:effectLst>
                <a:outerShdw blurRad="38100" dist="38100" dir="2700000" algn="tl">
                  <a:srgbClr val="000000">
                    <a:alpha val="43137"/>
                  </a:srgbClr>
                </a:outerShdw>
              </a:effectLst>
            </a:endParaRPr>
          </a:p>
        </p:txBody>
      </p:sp>
      <p:sp>
        <p:nvSpPr>
          <p:cNvPr id="4" name="Content Placeholder 2"/>
          <p:cNvSpPr txBox="1">
            <a:spLocks/>
          </p:cNvSpPr>
          <p:nvPr/>
        </p:nvSpPr>
        <p:spPr bwMode="auto">
          <a:xfrm>
            <a:off x="468923" y="2209799"/>
            <a:ext cx="8217878" cy="14390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94360" indent="-457200" fontAlgn="auto">
              <a:spcAft>
                <a:spcPts val="0"/>
              </a:spcAft>
              <a:buClr>
                <a:schemeClr val="tx1">
                  <a:shade val="95000"/>
                </a:schemeClr>
              </a:buClr>
              <a:buFont typeface="Wingdings" pitchFamily="2" charset="2"/>
              <a:buChar char="v"/>
              <a:defRPr/>
            </a:pPr>
            <a:r>
              <a:rPr lang="en-US" sz="2400" b="1" dirty="0" smtClean="0">
                <a:effectLst>
                  <a:outerShdw blurRad="38100" dist="38100" dir="2700000" algn="tl">
                    <a:srgbClr val="000000">
                      <a:alpha val="43137"/>
                    </a:srgbClr>
                  </a:outerShdw>
                </a:effectLst>
              </a:rPr>
              <a:t>Rule 3002.1 – Notice Relating to Claims Secured by Security Interest In Debtor’s Principal Residence </a:t>
            </a:r>
            <a:r>
              <a:rPr lang="en-US" sz="2400" b="1" dirty="0" smtClean="0">
                <a:solidFill>
                  <a:srgbClr val="FFC000"/>
                </a:solidFill>
                <a:effectLst>
                  <a:outerShdw blurRad="38100" dist="38100" dir="2700000" algn="tl">
                    <a:srgbClr val="000000">
                      <a:alpha val="43137"/>
                    </a:srgbClr>
                  </a:outerShdw>
                </a:effectLst>
              </a:rPr>
              <a:t>(new)</a:t>
            </a:r>
          </a:p>
        </p:txBody>
      </p:sp>
      <p:sp>
        <p:nvSpPr>
          <p:cNvPr id="6" name="Content Placeholder 2"/>
          <p:cNvSpPr txBox="1">
            <a:spLocks/>
          </p:cNvSpPr>
          <p:nvPr/>
        </p:nvSpPr>
        <p:spPr bwMode="auto">
          <a:xfrm>
            <a:off x="457201" y="3429000"/>
            <a:ext cx="8229600" cy="896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94360" indent="-457200" fontAlgn="auto">
              <a:spcAft>
                <a:spcPts val="0"/>
              </a:spcAft>
              <a:buClr>
                <a:schemeClr val="tx1">
                  <a:shade val="95000"/>
                </a:schemeClr>
              </a:buClr>
              <a:buFont typeface="Wingdings" pitchFamily="2" charset="2"/>
              <a:buChar char="v"/>
              <a:defRPr/>
            </a:pPr>
            <a:r>
              <a:rPr lang="en-US" sz="2400" b="1" dirty="0" smtClean="0">
                <a:effectLst>
                  <a:outerShdw blurRad="38100" dist="38100" dir="2700000" algn="tl">
                    <a:srgbClr val="000000">
                      <a:alpha val="43137"/>
                    </a:srgbClr>
                  </a:outerShdw>
                </a:effectLst>
              </a:rPr>
              <a:t>Form B 10 (Attachment A) – Mortgage Proof of Claim Attachment </a:t>
            </a:r>
            <a:r>
              <a:rPr lang="en-US" sz="2400" b="1" dirty="0" smtClean="0">
                <a:solidFill>
                  <a:srgbClr val="FFC000"/>
                </a:solidFill>
                <a:effectLst>
                  <a:outerShdw blurRad="38100" dist="38100" dir="2700000" algn="tl">
                    <a:srgbClr val="000000">
                      <a:alpha val="43137"/>
                    </a:srgbClr>
                  </a:outerShdw>
                </a:effectLst>
              </a:rPr>
              <a:t>(new)</a:t>
            </a:r>
          </a:p>
        </p:txBody>
      </p:sp>
      <p:sp>
        <p:nvSpPr>
          <p:cNvPr id="7" name="Content Placeholder 2"/>
          <p:cNvSpPr txBox="1">
            <a:spLocks/>
          </p:cNvSpPr>
          <p:nvPr/>
        </p:nvSpPr>
        <p:spPr bwMode="auto">
          <a:xfrm>
            <a:off x="468923" y="4337535"/>
            <a:ext cx="8229600" cy="990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94360" indent="-457200" fontAlgn="auto">
              <a:spcAft>
                <a:spcPts val="0"/>
              </a:spcAft>
              <a:buClr>
                <a:schemeClr val="tx1">
                  <a:shade val="95000"/>
                </a:schemeClr>
              </a:buClr>
              <a:buFont typeface="Wingdings" pitchFamily="2" charset="2"/>
              <a:buChar char="v"/>
              <a:defRPr/>
            </a:pPr>
            <a:r>
              <a:rPr lang="en-US" sz="2400" b="1" dirty="0" smtClean="0">
                <a:effectLst>
                  <a:outerShdw blurRad="38100" dist="38100" dir="2700000" algn="tl">
                    <a:srgbClr val="000000">
                      <a:alpha val="43137"/>
                    </a:srgbClr>
                  </a:outerShdw>
                </a:effectLst>
              </a:rPr>
              <a:t>Form B 10 (Supplement 1) – Notice of Mortgage Payment Change </a:t>
            </a:r>
            <a:r>
              <a:rPr lang="en-US" sz="2400" b="1" dirty="0" smtClean="0">
                <a:solidFill>
                  <a:srgbClr val="FFC000"/>
                </a:solidFill>
                <a:effectLst>
                  <a:outerShdw blurRad="38100" dist="38100" dir="2700000" algn="tl">
                    <a:srgbClr val="000000">
                      <a:alpha val="43137"/>
                    </a:srgbClr>
                  </a:outerShdw>
                </a:effectLst>
              </a:rPr>
              <a:t>(new)</a:t>
            </a:r>
          </a:p>
        </p:txBody>
      </p:sp>
      <p:sp>
        <p:nvSpPr>
          <p:cNvPr id="8" name="Content Placeholder 2"/>
          <p:cNvSpPr txBox="1">
            <a:spLocks/>
          </p:cNvSpPr>
          <p:nvPr/>
        </p:nvSpPr>
        <p:spPr bwMode="auto">
          <a:xfrm>
            <a:off x="468923" y="5275378"/>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94360" indent="-457200" fontAlgn="auto">
              <a:spcAft>
                <a:spcPts val="0"/>
              </a:spcAft>
              <a:buClr>
                <a:schemeClr val="tx1">
                  <a:shade val="95000"/>
                </a:schemeClr>
              </a:buClr>
              <a:buFont typeface="Wingdings" pitchFamily="2" charset="2"/>
              <a:buChar char="v"/>
              <a:defRPr/>
            </a:pPr>
            <a:r>
              <a:rPr lang="en-US" sz="2400" b="1" dirty="0" smtClean="0">
                <a:effectLst>
                  <a:outerShdw blurRad="38100" dist="38100" dir="2700000" algn="tl">
                    <a:srgbClr val="000000">
                      <a:alpha val="43137"/>
                    </a:srgbClr>
                  </a:outerShdw>
                </a:effectLst>
              </a:rPr>
              <a:t>Form B 10 (Supplement 2) – Notice of Post petition Mortgage Fees, Expenses, and Charges </a:t>
            </a:r>
            <a:r>
              <a:rPr lang="en-US" sz="2400" b="1" dirty="0" smtClean="0">
                <a:solidFill>
                  <a:srgbClr val="FFC000"/>
                </a:solidFill>
                <a:effectLst>
                  <a:outerShdw blurRad="38100" dist="38100" dir="2700000" algn="tl">
                    <a:srgbClr val="000000">
                      <a:alpha val="43137"/>
                    </a:srgbClr>
                  </a:outerShdw>
                </a:effectLst>
              </a:rPr>
              <a:t>(new)</a:t>
            </a:r>
            <a:endParaRPr lang="en-US" sz="2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946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fontAlgn="auto">
              <a:spcAft>
                <a:spcPts val="0"/>
              </a:spcAft>
              <a:defRPr/>
            </a:pPr>
            <a:r>
              <a:rPr lang="en-US" sz="3600" dirty="0" smtClean="0">
                <a:solidFill>
                  <a:srgbClr val="FFC000"/>
                </a:solidFill>
              </a:rPr>
              <a:t>Changes to Rule 3001</a:t>
            </a:r>
            <a:endParaRPr lang="en-US" sz="3600" dirty="0">
              <a:solidFill>
                <a:srgbClr val="FFC000"/>
              </a:solidFill>
            </a:endParaRPr>
          </a:p>
        </p:txBody>
      </p:sp>
      <p:sp>
        <p:nvSpPr>
          <p:cNvPr id="3" name="Content Placeholder 2"/>
          <p:cNvSpPr>
            <a:spLocks noGrp="1"/>
          </p:cNvSpPr>
          <p:nvPr>
            <p:ph idx="1"/>
          </p:nvPr>
        </p:nvSpPr>
        <p:spPr>
          <a:xfrm>
            <a:off x="471854" y="1295400"/>
            <a:ext cx="8229600" cy="1676400"/>
          </a:xfrm>
        </p:spPr>
        <p:txBody>
          <a:bodyPr>
            <a:normAutofit/>
          </a:bodyPr>
          <a:lstStyle/>
          <a:p>
            <a:pPr marL="137160" indent="0" algn="ctr" fontAlgn="auto">
              <a:spcAft>
                <a:spcPts val="0"/>
              </a:spcAft>
              <a:buClr>
                <a:schemeClr val="tx1">
                  <a:shade val="95000"/>
                </a:schemeClr>
              </a:buClr>
              <a:buNone/>
              <a:defRPr/>
            </a:pPr>
            <a:r>
              <a:rPr lang="en-US" sz="2600" b="1" dirty="0" smtClean="0">
                <a:effectLst>
                  <a:outerShdw blurRad="38100" dist="38100" dir="2700000" algn="tl">
                    <a:srgbClr val="000000">
                      <a:alpha val="43137"/>
                    </a:srgbClr>
                  </a:outerShdw>
                </a:effectLst>
              </a:rPr>
              <a:t>Rule 3001 has been amended to add              additional requirements in an individual debtor case and provides sanctions for failure to comply with the new provisions.</a:t>
            </a:r>
          </a:p>
        </p:txBody>
      </p:sp>
      <p:sp>
        <p:nvSpPr>
          <p:cNvPr id="4" name="Content Placeholder 2"/>
          <p:cNvSpPr txBox="1">
            <a:spLocks/>
          </p:cNvSpPr>
          <p:nvPr/>
        </p:nvSpPr>
        <p:spPr bwMode="auto">
          <a:xfrm>
            <a:off x="592015" y="3048000"/>
            <a:ext cx="8001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lvl="1" indent="0" fontAlgn="auto">
              <a:spcAft>
                <a:spcPts val="0"/>
              </a:spcAft>
              <a:buFont typeface="Wingdings 2" pitchFamily="18" charset="2"/>
              <a:buNone/>
              <a:defRPr/>
            </a:pPr>
            <a:r>
              <a:rPr lang="en-US" sz="2600" b="1" dirty="0" smtClean="0">
                <a:effectLst>
                  <a:outerShdw blurRad="38100" dist="38100" dir="2700000" algn="tl">
                    <a:srgbClr val="000000">
                      <a:alpha val="43137"/>
                    </a:srgbClr>
                  </a:outerShdw>
                </a:effectLst>
              </a:rPr>
              <a:t>New requirements include:</a:t>
            </a:r>
          </a:p>
        </p:txBody>
      </p:sp>
      <p:sp>
        <p:nvSpPr>
          <p:cNvPr id="6" name="Content Placeholder 2"/>
          <p:cNvSpPr txBox="1">
            <a:spLocks/>
          </p:cNvSpPr>
          <p:nvPr/>
        </p:nvSpPr>
        <p:spPr bwMode="auto">
          <a:xfrm>
            <a:off x="495300" y="35814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2" indent="-342900" fontAlgn="auto">
              <a:spcAft>
                <a:spcPts val="0"/>
              </a:spcAft>
              <a:buFont typeface="Arial" pitchFamily="34" charset="0"/>
              <a:buChar char="•"/>
              <a:defRPr/>
            </a:pPr>
            <a:r>
              <a:rPr lang="en-US" b="1" dirty="0" smtClean="0">
                <a:effectLst>
                  <a:outerShdw blurRad="38100" dist="38100" dir="2700000" algn="tl">
                    <a:srgbClr val="000000">
                      <a:alpha val="43137"/>
                    </a:srgbClr>
                  </a:outerShdw>
                </a:effectLst>
              </a:rPr>
              <a:t>If POC includes pre petition interest, fees or other charges, they have to be itemized.</a:t>
            </a:r>
          </a:p>
        </p:txBody>
      </p:sp>
      <p:sp>
        <p:nvSpPr>
          <p:cNvPr id="7" name="Content Placeholder 2"/>
          <p:cNvSpPr txBox="1">
            <a:spLocks/>
          </p:cNvSpPr>
          <p:nvPr/>
        </p:nvSpPr>
        <p:spPr bwMode="auto">
          <a:xfrm>
            <a:off x="495300" y="43434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2" indent="-342900" fontAlgn="auto">
              <a:spcAft>
                <a:spcPts val="0"/>
              </a:spcAft>
              <a:buFont typeface="Arial" pitchFamily="34" charset="0"/>
              <a:buChar char="•"/>
              <a:defRPr/>
            </a:pPr>
            <a:r>
              <a:rPr lang="en-US" b="1" dirty="0" smtClean="0">
                <a:effectLst>
                  <a:outerShdw blurRad="38100" dist="38100" dir="2700000" algn="tl">
                    <a:srgbClr val="000000">
                      <a:alpha val="43137"/>
                    </a:srgbClr>
                  </a:outerShdw>
                </a:effectLst>
              </a:rPr>
              <a:t>If a security interest is claimed, the amount to cure has to be listed in the POC.</a:t>
            </a:r>
          </a:p>
        </p:txBody>
      </p:sp>
      <p:sp>
        <p:nvSpPr>
          <p:cNvPr id="8" name="Content Placeholder 2"/>
          <p:cNvSpPr txBox="1">
            <a:spLocks/>
          </p:cNvSpPr>
          <p:nvPr/>
        </p:nvSpPr>
        <p:spPr bwMode="auto">
          <a:xfrm>
            <a:off x="495300" y="51054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2" indent="-342900" fontAlgn="auto">
              <a:spcAft>
                <a:spcPts val="0"/>
              </a:spcAft>
              <a:buFont typeface="Arial" pitchFamily="34" charset="0"/>
              <a:buChar char="•"/>
              <a:defRPr/>
            </a:pPr>
            <a:r>
              <a:rPr lang="en-US" b="1" dirty="0" smtClean="0">
                <a:effectLst>
                  <a:outerShdw blurRad="38100" dist="38100" dir="2700000" algn="tl">
                    <a:srgbClr val="000000">
                      <a:alpha val="43137"/>
                    </a:srgbClr>
                  </a:outerShdw>
                </a:effectLst>
              </a:rPr>
              <a:t>New Attachment B 10 has to be completed and filed with the POC.</a:t>
            </a:r>
          </a:p>
        </p:txBody>
      </p:sp>
      <p:sp>
        <p:nvSpPr>
          <p:cNvPr id="9" name="Content Placeholder 2"/>
          <p:cNvSpPr txBox="1">
            <a:spLocks/>
          </p:cNvSpPr>
          <p:nvPr/>
        </p:nvSpPr>
        <p:spPr bwMode="auto">
          <a:xfrm>
            <a:off x="495300" y="58674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2" indent="-342900" fontAlgn="auto">
              <a:spcAft>
                <a:spcPts val="0"/>
              </a:spcAft>
              <a:buFont typeface="Arial" pitchFamily="34" charset="0"/>
              <a:buChar char="•"/>
              <a:defRPr/>
            </a:pPr>
            <a:r>
              <a:rPr lang="en-US" b="1" dirty="0" smtClean="0">
                <a:effectLst>
                  <a:outerShdw blurRad="38100" dist="38100" dir="2700000" algn="tl">
                    <a:srgbClr val="000000">
                      <a:alpha val="43137"/>
                    </a:srgbClr>
                  </a:outerShdw>
                </a:effectLst>
              </a:rPr>
              <a:t>If an escrowed loan, a RESPA analysis prepared as of the date of filing must be submitted with the POC.  </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74785" y="1295401"/>
            <a:ext cx="8229600" cy="1676400"/>
          </a:xfrm>
        </p:spPr>
        <p:txBody>
          <a:bodyPr/>
          <a:lstStyle/>
          <a:p>
            <a:pPr marL="136525" indent="0">
              <a:buNone/>
            </a:pPr>
            <a:r>
              <a:rPr lang="en-US" sz="2600" b="1" dirty="0" smtClean="0">
                <a:effectLst>
                  <a:outerShdw blurRad="38100" dist="38100" dir="2700000" algn="tl">
                    <a:srgbClr val="000000">
                      <a:alpha val="43137"/>
                    </a:srgbClr>
                  </a:outerShdw>
                </a:effectLst>
              </a:rPr>
              <a:t>If the creditor fails to provide the required form and information, the Court after notice and hearing can take either or both of the following actions:</a:t>
            </a:r>
          </a:p>
        </p:txBody>
      </p:sp>
      <p:sp>
        <p:nvSpPr>
          <p:cNvPr id="5" name="Title 1"/>
          <p:cNvSpPr txBox="1">
            <a:spLocks/>
          </p:cNvSpPr>
          <p:nvPr/>
        </p:nvSpPr>
        <p:spPr>
          <a:xfrm>
            <a:off x="457200" y="274638"/>
            <a:ext cx="8229600" cy="868362"/>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a:lstStyle>
          <a:p>
            <a:pPr fontAlgn="auto">
              <a:spcAft>
                <a:spcPts val="0"/>
              </a:spcAft>
              <a:defRPr/>
            </a:pPr>
            <a:r>
              <a:rPr lang="en-US" sz="3600" dirty="0" smtClean="0">
                <a:solidFill>
                  <a:srgbClr val="FFC000"/>
                </a:solidFill>
              </a:rPr>
              <a:t>Sanctions under Rule 3001</a:t>
            </a:r>
            <a:endParaRPr lang="en-US" sz="3600" dirty="0">
              <a:solidFill>
                <a:srgbClr val="FFC000"/>
              </a:solidFill>
            </a:endParaRPr>
          </a:p>
        </p:txBody>
      </p:sp>
      <p:sp>
        <p:nvSpPr>
          <p:cNvPr id="6" name="Content Placeholder 2"/>
          <p:cNvSpPr txBox="1">
            <a:spLocks/>
          </p:cNvSpPr>
          <p:nvPr/>
        </p:nvSpPr>
        <p:spPr bwMode="auto">
          <a:xfrm>
            <a:off x="457200" y="3124200"/>
            <a:ext cx="82296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a:buFont typeface="Arial" pitchFamily="34" charset="0"/>
              <a:buChar char="•"/>
            </a:pPr>
            <a:r>
              <a:rPr lang="en-US" b="1" dirty="0" smtClean="0">
                <a:effectLst>
                  <a:outerShdw blurRad="38100" dist="38100" dir="2700000" algn="tl">
                    <a:srgbClr val="000000">
                      <a:alpha val="43137"/>
                    </a:srgbClr>
                  </a:outerShdw>
                </a:effectLst>
              </a:rPr>
              <a:t>Preclude the creditor from presenting the omitted information, in any form, as evidence in any contested matter or adversary proceeding, unless the court determines that the failure was substantially justified or harmless.</a:t>
            </a:r>
          </a:p>
        </p:txBody>
      </p:sp>
      <p:sp>
        <p:nvSpPr>
          <p:cNvPr id="7" name="Content Placeholder 2"/>
          <p:cNvSpPr txBox="1">
            <a:spLocks/>
          </p:cNvSpPr>
          <p:nvPr/>
        </p:nvSpPr>
        <p:spPr bwMode="auto">
          <a:xfrm>
            <a:off x="457200" y="5181600"/>
            <a:ext cx="8229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lvl="1">
              <a:buFont typeface="Arial" pitchFamily="34" charset="0"/>
              <a:buChar char="•"/>
            </a:pPr>
            <a:r>
              <a:rPr lang="en-US" b="1" dirty="0" smtClean="0">
                <a:effectLst>
                  <a:outerShdw blurRad="38100" dist="38100" dir="2700000" algn="tl">
                    <a:srgbClr val="000000">
                      <a:alpha val="43137"/>
                    </a:srgbClr>
                  </a:outerShdw>
                </a:effectLst>
              </a:rPr>
              <a:t>Award other relief including reasonable expenses and attorneys fees caused by the failure.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fade">
                                      <p:cBhvr>
                                        <p:cTn id="11" dur="1000"/>
                                        <p:tgtEl>
                                          <p:spTgt spid="717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371600"/>
            <a:ext cx="8229600" cy="838200"/>
          </a:xfrm>
        </p:spPr>
        <p:txBody>
          <a:bodyPr/>
          <a:lstStyle/>
          <a:p>
            <a:pPr marL="608965" lvl="1" indent="-342900">
              <a:buFont typeface="Arial" pitchFamily="34" charset="0"/>
              <a:buChar char="•"/>
            </a:pPr>
            <a:r>
              <a:rPr lang="en-US" b="1" dirty="0" smtClean="0">
                <a:effectLst>
                  <a:outerShdw blurRad="38100" dist="38100" dir="2700000" algn="tl">
                    <a:srgbClr val="000000">
                      <a:alpha val="43137"/>
                    </a:srgbClr>
                  </a:outerShdw>
                </a:effectLst>
              </a:rPr>
              <a:t>Statement must include sufficient specificity to make clear the basis for the claimed amount.</a:t>
            </a:r>
          </a:p>
        </p:txBody>
      </p:sp>
      <p:sp>
        <p:nvSpPr>
          <p:cNvPr id="5" name="Title 1"/>
          <p:cNvSpPr txBox="1">
            <a:spLocks/>
          </p:cNvSpPr>
          <p:nvPr/>
        </p:nvSpPr>
        <p:spPr>
          <a:xfrm>
            <a:off x="457200" y="274638"/>
            <a:ext cx="8229600" cy="868362"/>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a:lstStyle>
          <a:p>
            <a:pPr fontAlgn="auto">
              <a:spcAft>
                <a:spcPts val="0"/>
              </a:spcAft>
              <a:defRPr/>
            </a:pPr>
            <a:r>
              <a:rPr lang="en-US" sz="3600" dirty="0" smtClean="0">
                <a:solidFill>
                  <a:srgbClr val="FFC000"/>
                </a:solidFill>
              </a:rPr>
              <a:t>Rule 3001 – Comments</a:t>
            </a:r>
            <a:endParaRPr lang="en-US" sz="3600" dirty="0">
              <a:solidFill>
                <a:srgbClr val="FFC000"/>
              </a:solidFill>
            </a:endParaRPr>
          </a:p>
        </p:txBody>
      </p:sp>
      <p:sp>
        <p:nvSpPr>
          <p:cNvPr id="6" name="Content Placeholder 2"/>
          <p:cNvSpPr txBox="1">
            <a:spLocks/>
          </p:cNvSpPr>
          <p:nvPr/>
        </p:nvSpPr>
        <p:spPr bwMode="auto">
          <a:xfrm>
            <a:off x="457200" y="2514601"/>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608965" lvl="1" indent="-342900">
              <a:buFont typeface="Arial" pitchFamily="34" charset="0"/>
              <a:buChar char="•"/>
            </a:pPr>
            <a:r>
              <a:rPr lang="en-US" b="1" dirty="0" smtClean="0">
                <a:effectLst>
                  <a:outerShdw blurRad="38100" dist="38100" dir="2700000" algn="tl">
                    <a:srgbClr val="000000">
                      <a:alpha val="43137"/>
                    </a:srgbClr>
                  </a:outerShdw>
                </a:effectLst>
              </a:rPr>
              <a:t>RESPA form filed with Court can be in the same form that is used outside of bankruptcy.</a:t>
            </a:r>
          </a:p>
        </p:txBody>
      </p:sp>
      <p:sp>
        <p:nvSpPr>
          <p:cNvPr id="7" name="Content Placeholder 2"/>
          <p:cNvSpPr txBox="1">
            <a:spLocks/>
          </p:cNvSpPr>
          <p:nvPr/>
        </p:nvSpPr>
        <p:spPr bwMode="auto">
          <a:xfrm>
            <a:off x="457200" y="3581400"/>
            <a:ext cx="82296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608965" lvl="1" indent="-342900">
              <a:buFont typeface="Arial" pitchFamily="34" charset="0"/>
              <a:buChar char="•"/>
            </a:pPr>
            <a:r>
              <a:rPr lang="en-US" b="1" dirty="0" smtClean="0">
                <a:effectLst>
                  <a:outerShdw blurRad="38100" dist="38100" dir="2700000" algn="tl">
                    <a:srgbClr val="000000">
                      <a:alpha val="43137"/>
                    </a:srgbClr>
                  </a:outerShdw>
                </a:effectLst>
              </a:rPr>
              <a:t>Failure to provide the information on the claim is not reason for disallowance of the claim but if an objection is filed or other litigation arises concerning the status of treatment of the claim,  the court may preclude it from presenting the omitted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fade">
                                      <p:cBhvr>
                                        <p:cTn id="11" dur="1000"/>
                                        <p:tgtEl>
                                          <p:spTgt spid="8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8229600" cy="4700554"/>
          </a:xfrm>
          <a:prstGeom prst="rect">
            <a:avLst/>
          </a:prstGeom>
        </p:spPr>
      </p:pic>
      <p:sp>
        <p:nvSpPr>
          <p:cNvPr id="8" name="Title 1"/>
          <p:cNvSpPr txBox="1">
            <a:spLocks/>
          </p:cNvSpPr>
          <p:nvPr/>
        </p:nvSpPr>
        <p:spPr>
          <a:xfrm>
            <a:off x="457200" y="274638"/>
            <a:ext cx="8229600" cy="868362"/>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a:lstStyle>
          <a:p>
            <a:pPr fontAlgn="auto">
              <a:spcAft>
                <a:spcPts val="0"/>
              </a:spcAft>
              <a:defRPr/>
            </a:pPr>
            <a:r>
              <a:rPr lang="en-US" sz="3600" dirty="0" smtClean="0">
                <a:solidFill>
                  <a:srgbClr val="FFC000"/>
                </a:solidFill>
                <a:effectLst>
                  <a:outerShdw blurRad="38100" dist="38100" dir="2700000" algn="tl">
                    <a:srgbClr val="000000">
                      <a:alpha val="43137"/>
                    </a:srgbClr>
                  </a:outerShdw>
                </a:effectLst>
              </a:rPr>
              <a:t>Form </a:t>
            </a:r>
            <a:r>
              <a:rPr lang="en-US" sz="3600" dirty="0">
                <a:solidFill>
                  <a:srgbClr val="FFC000"/>
                </a:solidFill>
                <a:effectLst>
                  <a:outerShdw blurRad="38100" dist="38100" dir="2700000" algn="tl">
                    <a:srgbClr val="000000">
                      <a:alpha val="43137"/>
                    </a:srgbClr>
                  </a:outerShdw>
                </a:effectLst>
              </a:rPr>
              <a:t>B 10 (Attachment A) </a:t>
            </a:r>
            <a:endParaRPr lang="en-US" sz="3600" dirty="0">
              <a:solidFill>
                <a:srgbClr val="FFC000"/>
              </a:solidFill>
            </a:endParaRPr>
          </a:p>
        </p:txBody>
      </p:sp>
    </p:spTree>
    <p:extLst>
      <p:ext uri="{BB962C8B-B14F-4D97-AF65-F5344CB8AC3E}">
        <p14:creationId xmlns:p14="http://schemas.microsoft.com/office/powerpoint/2010/main" val="254444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26" y="905815"/>
            <a:ext cx="8209788" cy="5036946"/>
          </a:xfrm>
          <a:prstGeom prst="rect">
            <a:avLst/>
          </a:prstGeom>
        </p:spPr>
      </p:pic>
    </p:spTree>
    <p:extLst>
      <p:ext uri="{BB962C8B-B14F-4D97-AF65-F5344CB8AC3E}">
        <p14:creationId xmlns:p14="http://schemas.microsoft.com/office/powerpoint/2010/main" val="67603438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70" y="507157"/>
            <a:ext cx="8250194" cy="5818813"/>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4320</TotalTime>
  <Words>1435</Words>
  <Application>Microsoft Macintosh PowerPoint</Application>
  <PresentationFormat>On-screen Show (4:3)</PresentationFormat>
  <Paragraphs>109</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PowerPoint Presentation</vt:lpstr>
      <vt:lpstr>New Federal Rules 3001 and 3002.1</vt:lpstr>
      <vt:lpstr>Changes to Rules and Forms 12/1/2011</vt:lpstr>
      <vt:lpstr>Changes to Rule 3001</vt:lpstr>
      <vt:lpstr>PowerPoint Presentation</vt:lpstr>
      <vt:lpstr>PowerPoint Presentation</vt:lpstr>
      <vt:lpstr>PowerPoint Presentation</vt:lpstr>
      <vt:lpstr>PowerPoint Presentation</vt:lpstr>
      <vt:lpstr>PowerPoint Presentation</vt:lpstr>
      <vt:lpstr>Rule 3002.1  Notice of Payment Changes</vt:lpstr>
      <vt:lpstr>PowerPoint Presentation</vt:lpstr>
      <vt:lpstr>PowerPoint Presentation</vt:lpstr>
      <vt:lpstr>PowerPoint Presentation</vt:lpstr>
      <vt:lpstr>Rule 3002.1  Notice of Fees, Expenses &amp; Charges</vt:lpstr>
      <vt:lpstr>Rule 3002.1(c)- Comments </vt:lpstr>
      <vt:lpstr>PowerPoint Presentation</vt:lpstr>
      <vt:lpstr>PowerPoint Presentation</vt:lpstr>
      <vt:lpstr>PowerPoint Presentation</vt:lpstr>
      <vt:lpstr>Debtor or Trustee Can Ask Court to Review the Fee, Charge or Expense</vt:lpstr>
      <vt:lpstr>Rule 3002.1(d) Notice of Final Cure Payment</vt:lpstr>
      <vt:lpstr>Sample                                                         Notice of Final Cure Payment Form</vt:lpstr>
      <vt:lpstr>Rule 3002.1(e) Response to      Notice of Final Cure Payment</vt:lpstr>
      <vt:lpstr>Statement under 3002.1(e)</vt:lpstr>
      <vt:lpstr>Rule 3002.1(f)  Response to Creditor’s Statement</vt:lpstr>
      <vt:lpstr>Rule 3002.1(g)    Preclusion &amp; Sanctions for Failure to Notify</vt:lpstr>
      <vt:lpstr>Commentary </vt:lpstr>
      <vt:lpstr>Rule 3002.1 Comments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Bob Godnik</cp:lastModifiedBy>
  <cp:revision>65</cp:revision>
  <dcterms:created xsi:type="dcterms:W3CDTF">2011-05-27T18:09:35Z</dcterms:created>
  <dcterms:modified xsi:type="dcterms:W3CDTF">2011-12-14T02:03:15Z</dcterms:modified>
</cp:coreProperties>
</file>