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390" r:id="rId2"/>
    <p:sldId id="404" r:id="rId3"/>
    <p:sldId id="387" r:id="rId4"/>
    <p:sldId id="403" r:id="rId5"/>
    <p:sldId id="371" r:id="rId6"/>
    <p:sldId id="389" r:id="rId7"/>
    <p:sldId id="372" r:id="rId8"/>
    <p:sldId id="391" r:id="rId9"/>
    <p:sldId id="373" r:id="rId10"/>
    <p:sldId id="392" r:id="rId11"/>
    <p:sldId id="374" r:id="rId12"/>
  </p:sldIdLst>
  <p:sldSz cx="9144000" cy="6858000" type="screen4x3"/>
  <p:notesSz cx="6858000" cy="9144000"/>
  <p:defaultTextStyle>
    <a:defPPr>
      <a:defRPr lang="en-US"/>
    </a:defPPr>
    <a:lvl1pPr algn="ctr" rtl="0" fontAlgn="base">
      <a:spcBef>
        <a:spcPct val="0"/>
      </a:spcBef>
      <a:spcAft>
        <a:spcPct val="0"/>
      </a:spcAft>
      <a:defRPr kern="1200">
        <a:solidFill>
          <a:schemeClr val="tx1"/>
        </a:solidFill>
        <a:latin typeface="Arial" charset="0"/>
        <a:ea typeface="+mn-ea"/>
        <a:cs typeface="+mn-cs"/>
      </a:defRPr>
    </a:lvl1pPr>
    <a:lvl2pPr marL="457200" algn="ctr" rtl="0" fontAlgn="base">
      <a:spcBef>
        <a:spcPct val="0"/>
      </a:spcBef>
      <a:spcAft>
        <a:spcPct val="0"/>
      </a:spcAft>
      <a:defRPr kern="1200">
        <a:solidFill>
          <a:schemeClr val="tx1"/>
        </a:solidFill>
        <a:latin typeface="Arial" charset="0"/>
        <a:ea typeface="+mn-ea"/>
        <a:cs typeface="+mn-cs"/>
      </a:defRPr>
    </a:lvl2pPr>
    <a:lvl3pPr marL="914400" algn="ctr" rtl="0" fontAlgn="base">
      <a:spcBef>
        <a:spcPct val="0"/>
      </a:spcBef>
      <a:spcAft>
        <a:spcPct val="0"/>
      </a:spcAft>
      <a:defRPr kern="1200">
        <a:solidFill>
          <a:schemeClr val="tx1"/>
        </a:solidFill>
        <a:latin typeface="Arial" charset="0"/>
        <a:ea typeface="+mn-ea"/>
        <a:cs typeface="+mn-cs"/>
      </a:defRPr>
    </a:lvl3pPr>
    <a:lvl4pPr marL="1371600" algn="ctr" rtl="0" fontAlgn="base">
      <a:spcBef>
        <a:spcPct val="0"/>
      </a:spcBef>
      <a:spcAft>
        <a:spcPct val="0"/>
      </a:spcAft>
      <a:defRPr kern="1200">
        <a:solidFill>
          <a:schemeClr val="tx1"/>
        </a:solidFill>
        <a:latin typeface="Arial" charset="0"/>
        <a:ea typeface="+mn-ea"/>
        <a:cs typeface="+mn-cs"/>
      </a:defRPr>
    </a:lvl4pPr>
    <a:lvl5pPr marL="1828800" algn="ctr"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820000"/>
    <a:srgbClr val="FFCC66"/>
    <a:srgbClr val="00009E"/>
    <a:srgbClr val="990033"/>
    <a:srgbClr val="993300"/>
    <a:srgbClr val="642000"/>
    <a:srgbClr val="FFFFCC"/>
    <a:srgbClr val="FF0000"/>
    <a:srgbClr val="00009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aximized">
    <p:restoredLeft sz="16039" autoAdjust="0"/>
    <p:restoredTop sz="94660"/>
  </p:normalViewPr>
  <p:slideViewPr>
    <p:cSldViewPr>
      <p:cViewPr varScale="1">
        <p:scale>
          <a:sx n="149" d="100"/>
          <a:sy n="149" d="100"/>
        </p:scale>
        <p:origin x="-120" y="-105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notesMaster" Target="notesMasters/notesMaster1.xml"/><Relationship Id="rId14" Type="http://schemas.openxmlformats.org/officeDocument/2006/relationships/printerSettings" Target="printerSettings/printerSettings1.bin"/><Relationship Id="rId15" Type="http://schemas.openxmlformats.org/officeDocument/2006/relationships/presProps" Target="presProps.xml"/><Relationship Id="rId16" Type="http://schemas.openxmlformats.org/officeDocument/2006/relationships/viewProps" Target="viewProps.xml"/><Relationship Id="rId17" Type="http://schemas.openxmlformats.org/officeDocument/2006/relationships/theme" Target="theme/theme1.xml"/><Relationship Id="rId1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5B508525-49F7-4BF0-810C-EAD5F96400EE}" type="datetimeFigureOut">
              <a:rPr lang="en-US"/>
              <a:pPr>
                <a:defRPr/>
              </a:pPr>
              <a:t>11/7/11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DF51B90A-E39D-4E7A-8AA0-B67DD216A6EC}" type="slidenum">
              <a:rPr lang="en-US"/>
              <a:pPr>
                <a:defRPr/>
              </a:pPr>
              <a:t>‹#›</a:t>
            </a:fld>
            <a:endParaRPr lang="en-US"/>
          </a:p>
        </p:txBody>
      </p:sp>
    </p:spTree>
    <p:extLst>
      <p:ext uri="{BB962C8B-B14F-4D97-AF65-F5344CB8AC3E}">
        <p14:creationId xmlns:p14="http://schemas.microsoft.com/office/powerpoint/2010/main" val="3592128939"/>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17763" name="Rectangle 3"/>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094BC7AB-603F-43A2-9E5A-5597782D3A1E}" type="datetimeFigureOut">
              <a:rPr lang="en-US"/>
              <a:pPr>
                <a:defRPr/>
              </a:pPr>
              <a:t>11/7/11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845C9A71-403C-4D1D-A6C8-692174224793}" type="slidenum">
              <a:rPr lang="en-US"/>
              <a:pPr>
                <a:defRPr/>
              </a:pPr>
              <a:t>‹#›</a:t>
            </a:fld>
            <a:endParaRPr lang="en-US"/>
          </a:p>
        </p:txBody>
      </p:sp>
    </p:spTree>
    <p:extLst>
      <p:ext uri="{BB962C8B-B14F-4D97-AF65-F5344CB8AC3E}">
        <p14:creationId xmlns:p14="http://schemas.microsoft.com/office/powerpoint/2010/main" val="28607214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ED73B0F4-621A-42AE-BFEC-7310B8589923}" type="datetimeFigureOut">
              <a:rPr lang="en-US"/>
              <a:pPr>
                <a:defRPr/>
              </a:pPr>
              <a:t>11/7/11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4C03A8A3-F9AE-4637-8420-CB0EA3E866CB}" type="slidenum">
              <a:rPr lang="en-US"/>
              <a:pPr>
                <a:defRPr/>
              </a:pPr>
              <a:t>‹#›</a:t>
            </a:fld>
            <a:endParaRPr lang="en-US"/>
          </a:p>
        </p:txBody>
      </p:sp>
    </p:spTree>
    <p:extLst>
      <p:ext uri="{BB962C8B-B14F-4D97-AF65-F5344CB8AC3E}">
        <p14:creationId xmlns:p14="http://schemas.microsoft.com/office/powerpoint/2010/main" val="69368920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BB1C69A6-000D-49F7-9395-91CCD8CEEF1C}" type="datetimeFigureOut">
              <a:rPr lang="en-US"/>
              <a:pPr>
                <a:defRPr/>
              </a:pPr>
              <a:t>11/7/11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9496347A-F434-4616-8870-B211D1534C3A}" type="slidenum">
              <a:rPr lang="en-US"/>
              <a:pPr>
                <a:defRPr/>
              </a:pPr>
              <a:t>‹#›</a:t>
            </a:fld>
            <a:endParaRPr lang="en-US"/>
          </a:p>
        </p:txBody>
      </p:sp>
    </p:spTree>
    <p:extLst>
      <p:ext uri="{BB962C8B-B14F-4D97-AF65-F5344CB8AC3E}">
        <p14:creationId xmlns:p14="http://schemas.microsoft.com/office/powerpoint/2010/main" val="342587497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661F970D-44B6-40D9-9935-CBEDACAD6475}" type="datetimeFigureOut">
              <a:rPr lang="en-US"/>
              <a:pPr>
                <a:defRPr/>
              </a:pPr>
              <a:t>11/7/11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EA55EE1E-E628-41D0-B11D-5BC764457685}" type="slidenum">
              <a:rPr lang="en-US"/>
              <a:pPr>
                <a:defRPr/>
              </a:pPr>
              <a:t>‹#›</a:t>
            </a:fld>
            <a:endParaRPr lang="en-US"/>
          </a:p>
        </p:txBody>
      </p:sp>
    </p:spTree>
    <p:extLst>
      <p:ext uri="{BB962C8B-B14F-4D97-AF65-F5344CB8AC3E}">
        <p14:creationId xmlns:p14="http://schemas.microsoft.com/office/powerpoint/2010/main" val="15070892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A0BAE086-7B04-4412-94E1-4AE5E85C47AE}" type="datetimeFigureOut">
              <a:rPr lang="en-US"/>
              <a:pPr>
                <a:defRPr/>
              </a:pPr>
              <a:t>11/7/11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7D887917-2602-4B50-A45F-26E95E1E324C}" type="slidenum">
              <a:rPr lang="en-US"/>
              <a:pPr>
                <a:defRPr/>
              </a:pPr>
              <a:t>‹#›</a:t>
            </a:fld>
            <a:endParaRPr lang="en-US"/>
          </a:p>
        </p:txBody>
      </p:sp>
    </p:spTree>
    <p:extLst>
      <p:ext uri="{BB962C8B-B14F-4D97-AF65-F5344CB8AC3E}">
        <p14:creationId xmlns:p14="http://schemas.microsoft.com/office/powerpoint/2010/main" val="3418908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D013951C-8458-4E43-BC2C-B0A0029D5AC7}" type="datetimeFigureOut">
              <a:rPr lang="en-US"/>
              <a:pPr>
                <a:defRPr/>
              </a:pPr>
              <a:t>11/7/11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4CFC6DB0-6E16-4B1C-A507-345711B41822}" type="slidenum">
              <a:rPr lang="en-US"/>
              <a:pPr>
                <a:defRPr/>
              </a:pPr>
              <a:t>‹#›</a:t>
            </a:fld>
            <a:endParaRPr lang="en-US"/>
          </a:p>
        </p:txBody>
      </p:sp>
    </p:spTree>
    <p:extLst>
      <p:ext uri="{BB962C8B-B14F-4D97-AF65-F5344CB8AC3E}">
        <p14:creationId xmlns:p14="http://schemas.microsoft.com/office/powerpoint/2010/main" val="31116506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9B9A00F4-98CB-4014-864B-81D0AE9436A3}" type="datetimeFigureOut">
              <a:rPr lang="en-US"/>
              <a:pPr>
                <a:defRPr/>
              </a:pPr>
              <a:t>11/7/11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2A365879-9D3D-49AC-9D17-91AB788AEF82}" type="slidenum">
              <a:rPr lang="en-US"/>
              <a:pPr>
                <a:defRPr/>
              </a:pPr>
              <a:t>‹#›</a:t>
            </a:fld>
            <a:endParaRPr lang="en-US"/>
          </a:p>
        </p:txBody>
      </p:sp>
    </p:spTree>
    <p:extLst>
      <p:ext uri="{BB962C8B-B14F-4D97-AF65-F5344CB8AC3E}">
        <p14:creationId xmlns:p14="http://schemas.microsoft.com/office/powerpoint/2010/main" val="33733289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40BC8E8C-8509-4089-B8CA-F9F6219BBAD9}" type="datetimeFigureOut">
              <a:rPr lang="en-US"/>
              <a:pPr>
                <a:defRPr/>
              </a:pPr>
              <a:t>11/7/11</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B564B534-C531-4430-BAC6-9281ED02BDF8}" type="slidenum">
              <a:rPr lang="en-US"/>
              <a:pPr>
                <a:defRPr/>
              </a:pPr>
              <a:t>‹#›</a:t>
            </a:fld>
            <a:endParaRPr lang="en-US"/>
          </a:p>
        </p:txBody>
      </p:sp>
    </p:spTree>
    <p:extLst>
      <p:ext uri="{BB962C8B-B14F-4D97-AF65-F5344CB8AC3E}">
        <p14:creationId xmlns:p14="http://schemas.microsoft.com/office/powerpoint/2010/main" val="35232975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53097CA5-B700-44A0-A587-8ADF7287BE7C}" type="datetimeFigureOut">
              <a:rPr lang="en-US"/>
              <a:pPr>
                <a:defRPr/>
              </a:pPr>
              <a:t>11/7/11</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6F880447-1DB9-4F5C-B488-5294A6AD3CD9}" type="slidenum">
              <a:rPr lang="en-US"/>
              <a:pPr>
                <a:defRPr/>
              </a:pPr>
              <a:t>‹#›</a:t>
            </a:fld>
            <a:endParaRPr lang="en-US"/>
          </a:p>
        </p:txBody>
      </p:sp>
    </p:spTree>
    <p:extLst>
      <p:ext uri="{BB962C8B-B14F-4D97-AF65-F5344CB8AC3E}">
        <p14:creationId xmlns:p14="http://schemas.microsoft.com/office/powerpoint/2010/main" val="39038486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6909B97B-9F38-41A4-A88F-E1D48BD7EE17}" type="datetimeFigureOut">
              <a:rPr lang="en-US"/>
              <a:pPr>
                <a:defRPr/>
              </a:pPr>
              <a:t>11/7/11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E6701E07-AAA8-4DE6-8A0E-FD8D40A8CE29}" type="slidenum">
              <a:rPr lang="en-US"/>
              <a:pPr>
                <a:defRPr/>
              </a:pPr>
              <a:t>‹#›</a:t>
            </a:fld>
            <a:endParaRPr lang="en-US"/>
          </a:p>
        </p:txBody>
      </p:sp>
    </p:spTree>
    <p:extLst>
      <p:ext uri="{BB962C8B-B14F-4D97-AF65-F5344CB8AC3E}">
        <p14:creationId xmlns:p14="http://schemas.microsoft.com/office/powerpoint/2010/main" val="195091344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BF17DD5F-34AB-4945-97AA-94E10305B9F4}" type="datetimeFigureOut">
              <a:rPr lang="en-US"/>
              <a:pPr>
                <a:defRPr/>
              </a:pPr>
              <a:t>11/7/11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BEAB139B-5174-4B75-A9A1-4BC2A45503CF}" type="slidenum">
              <a:rPr lang="en-US"/>
              <a:pPr>
                <a:defRPr/>
              </a:pPr>
              <a:t>‹#›</a:t>
            </a:fld>
            <a:endParaRPr lang="en-US"/>
          </a:p>
        </p:txBody>
      </p:sp>
    </p:spTree>
    <p:extLst>
      <p:ext uri="{BB962C8B-B14F-4D97-AF65-F5344CB8AC3E}">
        <p14:creationId xmlns:p14="http://schemas.microsoft.com/office/powerpoint/2010/main" val="346565787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A6478EE8-F105-4881-93F8-F1E4533EED6E}" type="datetimeFigureOut">
              <a:rPr lang="en-US"/>
              <a:pPr>
                <a:defRPr/>
              </a:pPr>
              <a:t>11/7/11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B54AF4F4-8F32-4BCF-B230-81F4C8F5731D}" type="slidenum">
              <a:rPr lang="en-US"/>
              <a:pPr>
                <a:defRPr/>
              </a:pPr>
              <a:t>‹#›</a:t>
            </a:fld>
            <a:endParaRPr lang="en-US"/>
          </a:p>
        </p:txBody>
      </p:sp>
    </p:spTree>
  </p:cSld>
  <p:clrMap bg1="dk1" tx1="lt1" bg2="dk2" tx2="lt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10.xml"/><Relationship Id="rId3" Type="http://schemas.openxmlformats.org/officeDocument/2006/relationships/image" Target="../media/image1.jpe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457200" y="6019800"/>
            <a:ext cx="5181600" cy="369332"/>
          </a:xfrm>
          <a:prstGeom prst="rect">
            <a:avLst/>
          </a:prstGeom>
        </p:spPr>
        <p:txBody>
          <a:bodyPr wrap="square">
            <a:spAutoFit/>
            <a:scene3d>
              <a:camera prst="orthographicFront"/>
              <a:lightRig rig="balanced" dir="t">
                <a:rot lat="0" lon="0" rev="2100000"/>
              </a:lightRig>
            </a:scene3d>
            <a:sp3d extrusionH="57150" prstMaterial="metal">
              <a:bevelT w="38100" h="25400"/>
              <a:contourClr>
                <a:schemeClr val="bg2"/>
              </a:contourClr>
            </a:sp3d>
          </a:bodyPr>
          <a:lstStyle/>
          <a:p>
            <a:pPr algn="l"/>
            <a:r>
              <a:rPr lang="en-US" b="1" dirty="0" smtClean="0">
                <a:solidFill>
                  <a:srgbClr val="FFCC66"/>
                </a:solidFill>
                <a:latin typeface="Arial" pitchFamily="34" charset="0"/>
                <a:cs typeface="Arial" pitchFamily="34" charset="0"/>
              </a:rPr>
              <a:t>For Max Gardner’s Bankruptcy Boot Camp</a:t>
            </a:r>
            <a:endParaRPr lang="en-US" dirty="0">
              <a:solidFill>
                <a:srgbClr val="FFCC66"/>
              </a:solidFill>
            </a:endParaRPr>
          </a:p>
        </p:txBody>
      </p:sp>
      <p:sp>
        <p:nvSpPr>
          <p:cNvPr id="6" name="Title 5"/>
          <p:cNvSpPr>
            <a:spLocks noGrp="1"/>
          </p:cNvSpPr>
          <p:nvPr>
            <p:ph type="ctrTitle"/>
          </p:nvPr>
        </p:nvSpPr>
        <p:spPr>
          <a:xfrm>
            <a:off x="685800" y="914401"/>
            <a:ext cx="7772400" cy="2686050"/>
          </a:xfrm>
        </p:spPr>
        <p:txBody>
          <a:bodyPr/>
          <a:lstStyle/>
          <a:p>
            <a:r>
              <a:rPr lang="en-US" sz="4200" b="1" i="1" dirty="0" smtClean="0">
                <a:solidFill>
                  <a:srgbClr val="FFCC66"/>
                </a:solidFill>
              </a:rPr>
              <a:t>Wachovia Bank of Delaware, N.A. </a:t>
            </a:r>
            <a:br>
              <a:rPr lang="en-US" sz="4200" b="1" i="1" dirty="0" smtClean="0">
                <a:solidFill>
                  <a:srgbClr val="FFCC66"/>
                </a:solidFill>
              </a:rPr>
            </a:br>
            <a:r>
              <a:rPr lang="en-US" sz="4200" b="1" i="1" dirty="0" smtClean="0">
                <a:solidFill>
                  <a:srgbClr val="FFCC66"/>
                </a:solidFill>
              </a:rPr>
              <a:t>v. </a:t>
            </a:r>
            <a:br>
              <a:rPr lang="en-US" sz="4200" b="1" i="1" dirty="0" smtClean="0">
                <a:solidFill>
                  <a:srgbClr val="FFCC66"/>
                </a:solidFill>
              </a:rPr>
            </a:br>
            <a:r>
              <a:rPr lang="en-US" sz="4200" b="1" i="1" dirty="0" smtClean="0">
                <a:solidFill>
                  <a:srgbClr val="FFCC66"/>
                </a:solidFill>
              </a:rPr>
              <a:t>Jackson</a:t>
            </a:r>
            <a:br>
              <a:rPr lang="en-US" sz="4200" b="1" i="1" dirty="0" smtClean="0">
                <a:solidFill>
                  <a:srgbClr val="FFCC66"/>
                </a:solidFill>
              </a:rPr>
            </a:br>
            <a:r>
              <a:rPr lang="en-US" sz="1200" dirty="0" smtClean="0">
                <a:solidFill>
                  <a:srgbClr val="FFCC66"/>
                </a:solidFill>
              </a:rPr>
              <a:t>Court of Appeals for the Fifth Appellate District of Ohio</a:t>
            </a:r>
            <a:endParaRPr lang="en-US" sz="4200" b="1" i="1" dirty="0">
              <a:solidFill>
                <a:srgbClr val="FFCC66"/>
              </a:solidFill>
            </a:endParaRPr>
          </a:p>
        </p:txBody>
      </p:sp>
      <p:sp>
        <p:nvSpPr>
          <p:cNvPr id="7" name="Subtitle 6"/>
          <p:cNvSpPr>
            <a:spLocks noGrp="1"/>
          </p:cNvSpPr>
          <p:nvPr>
            <p:ph type="subTitle" idx="1"/>
          </p:nvPr>
        </p:nvSpPr>
        <p:spPr/>
        <p:txBody>
          <a:bodyPr/>
          <a:lstStyle/>
          <a:p>
            <a:r>
              <a:rPr lang="en-US" sz="4800" dirty="0" smtClean="0">
                <a:solidFill>
                  <a:schemeClr val="tx2"/>
                </a:solidFill>
                <a:effectLst>
                  <a:outerShdw blurRad="50800" dist="38100" algn="l" rotWithShape="0">
                    <a:prstClr val="black">
                      <a:alpha val="40000"/>
                    </a:prstClr>
                  </a:outerShdw>
                </a:effectLst>
              </a:rPr>
              <a:t>Summary Judgment Standards</a:t>
            </a:r>
            <a:endParaRPr lang="en-US" sz="4800" dirty="0">
              <a:solidFill>
                <a:schemeClr val="tx2"/>
              </a:solidFill>
              <a:effectLst>
                <a:outerShdw blurRad="50800" dist="38100" algn="l" rotWithShape="0">
                  <a:prstClr val="black">
                    <a:alpha val="40000"/>
                  </a:prstClr>
                </a:outerShdw>
              </a:effectLst>
            </a:endParaRPr>
          </a:p>
        </p:txBody>
      </p:sp>
    </p:spTree>
    <p:extLst>
      <p:ext uri="{BB962C8B-B14F-4D97-AF65-F5344CB8AC3E}">
        <p14:creationId xmlns:p14="http://schemas.microsoft.com/office/powerpoint/2010/main" val="3858924321"/>
      </p:ext>
    </p:extLst>
  </p:cSld>
  <p:clrMapOvr>
    <a:masterClrMapping/>
  </p:clrMapOvr>
  <p:transition xmlns:p14="http://schemas.microsoft.com/office/powerpoint/2010/main"/>
  <p:timing>
    <p:tnLst>
      <p:par>
        <p:cTn xmlns:p14="http://schemas.microsoft.com/office/powerpoint/2010/mai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8" fill="hold" grpId="0" nodeType="afterEffect">
                                  <p:stCondLst>
                                    <p:cond delay="500"/>
                                  </p:stCondLst>
                                  <p:childTnLst>
                                    <p:set>
                                      <p:cBhvr>
                                        <p:cTn id="6" dur="1" fill="hold">
                                          <p:stCondLst>
                                            <p:cond delay="0"/>
                                          </p:stCondLst>
                                        </p:cTn>
                                        <p:tgtEl>
                                          <p:spTgt spid="5"/>
                                        </p:tgtEl>
                                        <p:attrNameLst>
                                          <p:attrName>style.visibility</p:attrName>
                                        </p:attrNameLst>
                                      </p:cBhvr>
                                      <p:to>
                                        <p:strVal val="visible"/>
                                      </p:to>
                                    </p:set>
                                    <p:animEffect transition="in" filter="wipe(left)">
                                      <p:cBhvr>
                                        <p:cTn id="7" dur="1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solidFill>
                  <a:srgbClr val="FFCC66"/>
                </a:solidFill>
              </a:rPr>
              <a:t>It’s a Checklist, Not a Menu</a:t>
            </a:r>
            <a:endParaRPr lang="en-US" dirty="0">
              <a:solidFill>
                <a:srgbClr val="FFCC66"/>
              </a:solidFill>
            </a:endParaRPr>
          </a:p>
        </p:txBody>
      </p:sp>
      <p:sp>
        <p:nvSpPr>
          <p:cNvPr id="4" name="Content Placeholder 3"/>
          <p:cNvSpPr>
            <a:spLocks noGrp="1"/>
          </p:cNvSpPr>
          <p:nvPr>
            <p:ph idx="1"/>
          </p:nvPr>
        </p:nvSpPr>
        <p:spPr/>
        <p:txBody>
          <a:bodyPr/>
          <a:lstStyle/>
          <a:p>
            <a:r>
              <a:rPr lang="en-US" dirty="0" smtClean="0">
                <a:solidFill>
                  <a:srgbClr val="EEECE1"/>
                </a:solidFill>
                <a:effectLst>
                  <a:outerShdw blurRad="50800" dist="38100" algn="l" rotWithShape="0">
                    <a:prstClr val="black">
                      <a:alpha val="40000"/>
                    </a:prstClr>
                  </a:outerShdw>
                </a:effectLst>
              </a:rPr>
              <a:t>5 Areas in Which Evidentiary Support is Required</a:t>
            </a:r>
          </a:p>
          <a:p>
            <a:r>
              <a:rPr lang="en-US" dirty="0" smtClean="0">
                <a:solidFill>
                  <a:srgbClr val="EEECE1"/>
                </a:solidFill>
                <a:effectLst>
                  <a:outerShdw blurRad="50800" dist="38100" algn="l" rotWithShape="0">
                    <a:prstClr val="black">
                      <a:alpha val="40000"/>
                    </a:prstClr>
                  </a:outerShdw>
                </a:effectLst>
              </a:rPr>
              <a:t>5 Requirements for Affidavits</a:t>
            </a:r>
          </a:p>
          <a:p>
            <a:r>
              <a:rPr lang="en-US" dirty="0" smtClean="0">
                <a:solidFill>
                  <a:srgbClr val="EEECE1"/>
                </a:solidFill>
                <a:effectLst>
                  <a:outerShdw blurRad="50800" dist="38100" algn="l" rotWithShape="0">
                    <a:prstClr val="black">
                      <a:alpha val="40000"/>
                    </a:prstClr>
                  </a:outerShdw>
                </a:effectLst>
              </a:rPr>
              <a:t>5 Requirements for Documentary Evidence</a:t>
            </a:r>
          </a:p>
          <a:p>
            <a:pPr>
              <a:buNone/>
            </a:pPr>
            <a:endParaRPr lang="en-US" dirty="0" smtClean="0">
              <a:solidFill>
                <a:srgbClr val="820000"/>
              </a:solidFill>
              <a:effectLst>
                <a:outerShdw blurRad="50800" dist="38100" algn="l" rotWithShape="0">
                  <a:prstClr val="black">
                    <a:alpha val="40000"/>
                  </a:prstClr>
                </a:outerShdw>
              </a:effectLst>
            </a:endParaRPr>
          </a:p>
          <a:p>
            <a:pPr algn="ctr">
              <a:buNone/>
            </a:pPr>
            <a:r>
              <a:rPr lang="en-US" dirty="0" smtClean="0">
                <a:solidFill>
                  <a:srgbClr val="FFCC66"/>
                </a:solidFill>
                <a:effectLst>
                  <a:outerShdw blurRad="50800" dist="38100" algn="l" rotWithShape="0">
                    <a:prstClr val="black">
                      <a:alpha val="40000"/>
                    </a:prstClr>
                  </a:outerShdw>
                </a:effectLst>
              </a:rPr>
              <a:t>Hold the Plaintiff to Every One!</a:t>
            </a:r>
            <a:endParaRPr lang="en-US" dirty="0">
              <a:solidFill>
                <a:srgbClr val="FFCC66"/>
              </a:solidFill>
              <a:effectLst>
                <a:outerShdw blurRad="50800" dist="38100" algn="l" rotWithShape="0">
                  <a:prstClr val="black">
                    <a:alpha val="40000"/>
                  </a:prstClr>
                </a:outerShdw>
              </a:effectLst>
            </a:endParaRPr>
          </a:p>
        </p:txBody>
      </p:sp>
    </p:spTree>
    <p:extLst>
      <p:ext uri="{BB962C8B-B14F-4D97-AF65-F5344CB8AC3E}">
        <p14:creationId xmlns:p14="http://schemas.microsoft.com/office/powerpoint/2010/main" val="70276195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itle 12"/>
          <p:cNvSpPr>
            <a:spLocks noGrp="1"/>
          </p:cNvSpPr>
          <p:nvPr>
            <p:ph type="title"/>
          </p:nvPr>
        </p:nvSpPr>
        <p:spPr>
          <a:xfrm>
            <a:off x="1752600" y="4648200"/>
            <a:ext cx="5526088" cy="719138"/>
          </a:xfrm>
        </p:spPr>
        <p:txBody>
          <a:bodyPr/>
          <a:lstStyle/>
          <a:p>
            <a:r>
              <a:rPr lang="en-US" dirty="0" smtClean="0">
                <a:solidFill>
                  <a:schemeClr val="tx2"/>
                </a:solidFill>
                <a:latin typeface="Arial" pitchFamily="34" charset="0"/>
                <a:ea typeface="Arial" charset="0"/>
                <a:cs typeface="Arial" pitchFamily="34" charset="0"/>
              </a:rPr>
              <a:t>Max Gardner</a:t>
            </a:r>
            <a:r>
              <a:rPr lang="en-US" sz="3200" dirty="0" smtClean="0">
                <a:solidFill>
                  <a:srgbClr val="08CFEE"/>
                </a:solidFill>
                <a:latin typeface="Arial" pitchFamily="34" charset="0"/>
                <a:ea typeface="Arial" charset="0"/>
                <a:cs typeface="Arial" pitchFamily="34" charset="0"/>
              </a:rPr>
              <a:t/>
            </a:r>
            <a:br>
              <a:rPr lang="en-US" sz="3200" dirty="0" smtClean="0">
                <a:solidFill>
                  <a:srgbClr val="08CFEE"/>
                </a:solidFill>
                <a:latin typeface="Arial" pitchFamily="34" charset="0"/>
                <a:ea typeface="Arial" charset="0"/>
                <a:cs typeface="Arial" pitchFamily="34" charset="0"/>
              </a:rPr>
            </a:br>
            <a:endParaRPr lang="en-US" dirty="0"/>
          </a:p>
        </p:txBody>
      </p:sp>
      <p:sp>
        <p:nvSpPr>
          <p:cNvPr id="15" name="Text Placeholder 14"/>
          <p:cNvSpPr>
            <a:spLocks noGrp="1"/>
          </p:cNvSpPr>
          <p:nvPr>
            <p:ph type="body" sz="half" idx="2"/>
          </p:nvPr>
        </p:nvSpPr>
        <p:spPr>
          <a:xfrm>
            <a:off x="1792288" y="5105400"/>
            <a:ext cx="5486400" cy="1066800"/>
          </a:xfrm>
        </p:spPr>
        <p:txBody>
          <a:bodyPr/>
          <a:lstStyle/>
          <a:p>
            <a:r>
              <a:rPr lang="en-US" dirty="0" smtClean="0">
                <a:solidFill>
                  <a:schemeClr val="tx2"/>
                </a:solidFill>
                <a:effectLst>
                  <a:outerShdw blurRad="50800" dist="38100" algn="l" rotWithShape="0">
                    <a:prstClr val="black">
                      <a:alpha val="65000"/>
                    </a:prstClr>
                  </a:outerShdw>
                </a:effectLst>
                <a:latin typeface="Arial" pitchFamily="34" charset="0"/>
                <a:ea typeface="Arial" charset="0"/>
                <a:cs typeface="Arial" pitchFamily="34" charset="0"/>
              </a:rPr>
              <a:t>maxgardner@maxgardner.com</a:t>
            </a:r>
          </a:p>
          <a:p>
            <a:r>
              <a:rPr lang="en-US" dirty="0" smtClean="0">
                <a:solidFill>
                  <a:schemeClr val="tx2"/>
                </a:solidFill>
                <a:effectLst>
                  <a:outerShdw blurRad="50800" dist="38100" algn="l" rotWithShape="0">
                    <a:prstClr val="black">
                      <a:alpha val="65000"/>
                    </a:prstClr>
                  </a:outerShdw>
                </a:effectLst>
                <a:latin typeface="Arial" pitchFamily="34" charset="0"/>
                <a:cs typeface="Arial" pitchFamily="34" charset="0"/>
              </a:rPr>
              <a:t>(704) 418-2628</a:t>
            </a:r>
          </a:p>
          <a:p>
            <a:r>
              <a:rPr lang="en-US" dirty="0" smtClean="0">
                <a:solidFill>
                  <a:schemeClr val="tx2"/>
                </a:solidFill>
                <a:effectLst>
                  <a:outerShdw blurRad="50800" dist="38100" algn="l" rotWithShape="0">
                    <a:prstClr val="black">
                      <a:alpha val="65000"/>
                    </a:prstClr>
                  </a:outerShdw>
                </a:effectLst>
                <a:latin typeface="Arial" pitchFamily="34" charset="0"/>
                <a:cs typeface="Arial" pitchFamily="34" charset="0"/>
              </a:rPr>
              <a:t>MaxBankruptcyBootCamp.com</a:t>
            </a:r>
          </a:p>
          <a:p>
            <a:endParaRPr lang="en-US" dirty="0"/>
          </a:p>
        </p:txBody>
      </p:sp>
      <p:pic>
        <p:nvPicPr>
          <p:cNvPr id="16" name="Picture Placeholder 8" descr="BLM_Flag3x5.jpg"/>
          <p:cNvPicPr>
            <a:picLocks noGrp="1" noChangeAspect="1"/>
          </p:cNvPicPr>
          <p:nvPr>
            <p:ph type="pic" idx="1"/>
          </p:nvPr>
        </p:nvPicPr>
        <p:blipFill>
          <a:blip r:embed="rId3" cstate="print">
            <a:extLst>
              <a:ext uri="{28A0092B-C50C-407E-A947-70E740481C1C}">
                <a14:useLocalDpi xmlns:a14="http://schemas.microsoft.com/office/drawing/2010/main" val="0"/>
              </a:ext>
            </a:extLst>
          </a:blip>
          <a:srcRect l="10000" r="10000"/>
          <a:stretch>
            <a:fillRect/>
          </a:stretch>
        </p:blipFill>
        <p:spPr>
          <a:xfrm>
            <a:off x="1752600" y="381000"/>
            <a:ext cx="5486400" cy="4114800"/>
          </a:xfrm>
          <a:prstGeom prst="rect">
            <a:avLst/>
          </a:prstGeom>
          <a:effectLst>
            <a:outerShdw blurRad="50800" dist="88900" dir="2340000" algn="tl" rotWithShape="0">
              <a:srgbClr val="000000">
                <a:alpha val="72000"/>
              </a:srgbClr>
            </a:outerShdw>
          </a:effectLst>
        </p:spPr>
      </p:pic>
    </p:spTree>
    <p:extLst>
      <p:ext uri="{BB962C8B-B14F-4D97-AF65-F5344CB8AC3E}">
        <p14:creationId xmlns:p14="http://schemas.microsoft.com/office/powerpoint/2010/main" val="331883837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FFCC66"/>
                </a:solidFill>
              </a:rPr>
              <a:t>Key Issues</a:t>
            </a:r>
            <a:endParaRPr lang="en-US" dirty="0">
              <a:solidFill>
                <a:srgbClr val="FFCC66"/>
              </a:solidFill>
            </a:endParaRPr>
          </a:p>
        </p:txBody>
      </p:sp>
      <p:sp>
        <p:nvSpPr>
          <p:cNvPr id="3" name="Content Placeholder 2"/>
          <p:cNvSpPr>
            <a:spLocks noGrp="1"/>
          </p:cNvSpPr>
          <p:nvPr>
            <p:ph idx="1"/>
          </p:nvPr>
        </p:nvSpPr>
        <p:spPr>
          <a:xfrm>
            <a:off x="457200" y="1600200"/>
            <a:ext cx="8229600" cy="4876800"/>
          </a:xfrm>
        </p:spPr>
        <p:txBody>
          <a:bodyPr/>
          <a:lstStyle/>
          <a:p>
            <a:pPr>
              <a:buNone/>
            </a:pPr>
            <a:r>
              <a:rPr lang="en-US" sz="2400" dirty="0" smtClean="0">
                <a:solidFill>
                  <a:srgbClr val="EEECE1"/>
                </a:solidFill>
                <a:effectLst>
                  <a:outerShdw blurRad="50800" dist="38100" algn="l" rotWithShape="0">
                    <a:prstClr val="black">
                      <a:alpha val="40000"/>
                    </a:prstClr>
                  </a:outerShdw>
                </a:effectLst>
              </a:rPr>
              <a:t>“…the motion for summary judgment…was not supported by evidence on each element of its cause of action.”</a:t>
            </a:r>
          </a:p>
          <a:p>
            <a:pPr>
              <a:buNone/>
            </a:pPr>
            <a:endParaRPr lang="en-US" sz="2000" dirty="0" smtClean="0">
              <a:solidFill>
                <a:srgbClr val="FFCC66"/>
              </a:solidFill>
              <a:effectLst>
                <a:outerShdw blurRad="50800" dist="38100" algn="l" rotWithShape="0">
                  <a:prstClr val="black">
                    <a:alpha val="40000"/>
                  </a:prstClr>
                </a:outerShdw>
              </a:effectLst>
            </a:endParaRPr>
          </a:p>
          <a:p>
            <a:pPr>
              <a:buNone/>
            </a:pPr>
            <a:r>
              <a:rPr lang="en-US" sz="2000" dirty="0" smtClean="0">
                <a:solidFill>
                  <a:srgbClr val="FFCC66"/>
                </a:solidFill>
                <a:effectLst>
                  <a:outerShdw blurRad="50800" dist="38100" algn="l" rotWithShape="0">
                    <a:prstClr val="black">
                      <a:alpha val="40000"/>
                    </a:prstClr>
                  </a:outerShdw>
                </a:effectLst>
              </a:rPr>
              <a:t>“In order to demonstrate it had standing to bring the foreclosure action, Wachovia had to demonstrate it was entitled to enforce the mortgage and the note.”</a:t>
            </a:r>
          </a:p>
          <a:p>
            <a:pPr>
              <a:buNone/>
            </a:pPr>
            <a:r>
              <a:rPr lang="en-US" sz="2000" dirty="0" smtClean="0">
                <a:solidFill>
                  <a:srgbClr val="FFCC66"/>
                </a:solidFill>
                <a:effectLst>
                  <a:outerShdw blurRad="50800" dist="38100" algn="l" rotWithShape="0">
                    <a:prstClr val="black">
                      <a:alpha val="40000"/>
                    </a:prstClr>
                  </a:outerShdw>
                </a:effectLst>
              </a:rPr>
              <a:t>“</a:t>
            </a:r>
            <a:r>
              <a:rPr lang="en-US" sz="2000" dirty="0" err="1" smtClean="0">
                <a:solidFill>
                  <a:srgbClr val="FFCC66"/>
                </a:solidFill>
                <a:effectLst>
                  <a:outerShdw blurRad="50800" dist="38100" algn="l" rotWithShape="0">
                    <a:prstClr val="black">
                      <a:alpha val="40000"/>
                    </a:prstClr>
                  </a:outerShdw>
                </a:effectLst>
              </a:rPr>
              <a:t>Colston’s</a:t>
            </a:r>
            <a:r>
              <a:rPr lang="en-US" sz="2000" dirty="0" smtClean="0">
                <a:solidFill>
                  <a:srgbClr val="FFCC66"/>
                </a:solidFill>
                <a:effectLst>
                  <a:outerShdw blurRad="50800" dist="38100" algn="l" rotWithShape="0">
                    <a:prstClr val="black">
                      <a:alpha val="40000"/>
                    </a:prstClr>
                  </a:outerShdw>
                </a:effectLst>
              </a:rPr>
              <a:t> affidavit asserts she has personal knowledge of all the facts contained in her affidavit, but she merely alleges she is an assistant secretary of Barclay’s, without elaborating on how her position with the company relates to or makes her familiar with the appellant’s account records.”</a:t>
            </a:r>
          </a:p>
          <a:p>
            <a:pPr>
              <a:buNone/>
            </a:pPr>
            <a:r>
              <a:rPr lang="en-US" sz="2000" dirty="0" smtClean="0">
                <a:solidFill>
                  <a:srgbClr val="FFCC66"/>
                </a:solidFill>
                <a:effectLst>
                  <a:outerShdw blurRad="50800" dist="38100" algn="l" rotWithShape="0">
                    <a:prstClr val="black">
                      <a:alpha val="40000"/>
                    </a:prstClr>
                  </a:outerShdw>
                </a:effectLst>
              </a:rPr>
              <a:t>“There are no affidavits accompanying any of the documents testifying the copies are true and accurate copies of the originals, or asserting they are business documents.”</a:t>
            </a:r>
          </a:p>
          <a:p>
            <a:pPr>
              <a:buNone/>
            </a:pPr>
            <a:endParaRPr lang="en-US" sz="2400" dirty="0" smtClean="0">
              <a:solidFill>
                <a:srgbClr val="FFCC66"/>
              </a:solidFill>
              <a:effectLst>
                <a:outerShdw blurRad="50800" dist="38100" algn="l" rotWithShape="0">
                  <a:prstClr val="black">
                    <a:alpha val="40000"/>
                  </a:prstClr>
                </a:outerShdw>
              </a:effectLst>
            </a:endParaRPr>
          </a:p>
          <a:p>
            <a:pPr>
              <a:buNone/>
            </a:pPr>
            <a:endParaRPr lang="en-US" sz="2400" dirty="0">
              <a:solidFill>
                <a:srgbClr val="FFCC66"/>
              </a:solidFill>
              <a:effectLst>
                <a:outerShdw blurRad="50800" dist="38100" algn="l" rotWithShape="0">
                  <a:prstClr val="black">
                    <a:alpha val="40000"/>
                  </a:prstClr>
                </a:outerShdw>
              </a:effectLst>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457200" y="274638"/>
            <a:ext cx="8229600" cy="944562"/>
          </a:xfrm>
        </p:spPr>
        <p:txBody>
          <a:bodyPr/>
          <a:lstStyle/>
          <a:p>
            <a:r>
              <a:rPr lang="en-US" dirty="0" smtClean="0">
                <a:solidFill>
                  <a:srgbClr val="FFCC66"/>
                </a:solidFill>
              </a:rPr>
              <a:t>Basic Requirements</a:t>
            </a:r>
            <a:endParaRPr lang="en-US" dirty="0">
              <a:solidFill>
                <a:srgbClr val="FFCC66"/>
              </a:solidFill>
            </a:endParaRPr>
          </a:p>
        </p:txBody>
      </p:sp>
      <p:sp>
        <p:nvSpPr>
          <p:cNvPr id="4" name="Content Placeholder 3"/>
          <p:cNvSpPr>
            <a:spLocks noGrp="1"/>
          </p:cNvSpPr>
          <p:nvPr>
            <p:ph idx="1"/>
          </p:nvPr>
        </p:nvSpPr>
        <p:spPr>
          <a:xfrm>
            <a:off x="457200" y="1219200"/>
            <a:ext cx="8229600" cy="4906963"/>
          </a:xfrm>
        </p:spPr>
        <p:txBody>
          <a:bodyPr/>
          <a:lstStyle/>
          <a:p>
            <a:pPr>
              <a:buNone/>
            </a:pPr>
            <a:r>
              <a:rPr lang="en-US" sz="2400" dirty="0" smtClean="0">
                <a:solidFill>
                  <a:srgbClr val="FFCC66"/>
                </a:solidFill>
                <a:effectLst>
                  <a:outerShdw blurRad="50800" dist="38100" algn="l" rotWithShape="0">
                    <a:prstClr val="black">
                      <a:alpha val="40000"/>
                    </a:prstClr>
                  </a:outerShdw>
                </a:effectLst>
              </a:rPr>
              <a:t>“…in order to properly </a:t>
            </a:r>
            <a:r>
              <a:rPr lang="en-US" sz="2400" dirty="0" smtClean="0">
                <a:solidFill>
                  <a:srgbClr val="EEECE1"/>
                </a:solidFill>
                <a:effectLst>
                  <a:outerShdw blurRad="50800" dist="38100" algn="l" rotWithShape="0">
                    <a:prstClr val="black">
                      <a:alpha val="40000"/>
                    </a:prstClr>
                  </a:outerShdw>
                </a:effectLst>
              </a:rPr>
              <a:t>support a motion for summary judgment </a:t>
            </a:r>
            <a:r>
              <a:rPr lang="en-US" sz="2400" dirty="0" smtClean="0">
                <a:solidFill>
                  <a:srgbClr val="FFCC66"/>
                </a:solidFill>
                <a:effectLst>
                  <a:outerShdw blurRad="50800" dist="38100" algn="l" rotWithShape="0">
                    <a:prstClr val="black">
                      <a:alpha val="40000"/>
                    </a:prstClr>
                  </a:outerShdw>
                </a:effectLst>
              </a:rPr>
              <a:t>in a foreclosure action, a </a:t>
            </a:r>
            <a:r>
              <a:rPr lang="en-US" sz="2400" dirty="0" smtClean="0">
                <a:solidFill>
                  <a:srgbClr val="EEECE1"/>
                </a:solidFill>
                <a:effectLst>
                  <a:outerShdw blurRad="50800" dist="38100" algn="l" rotWithShape="0">
                    <a:prstClr val="black">
                      <a:alpha val="40000"/>
                    </a:prstClr>
                  </a:outerShdw>
                </a:effectLst>
              </a:rPr>
              <a:t>plaintiff must present evidentiary-quality materials</a:t>
            </a:r>
            <a:r>
              <a:rPr lang="en-US" sz="2400" dirty="0" smtClean="0">
                <a:solidFill>
                  <a:srgbClr val="993300"/>
                </a:solidFill>
                <a:effectLst>
                  <a:outerShdw blurRad="50800" dist="38100" algn="l" rotWithShape="0">
                    <a:prstClr val="black">
                      <a:alpha val="40000"/>
                    </a:prstClr>
                  </a:outerShdw>
                </a:effectLst>
              </a:rPr>
              <a:t> </a:t>
            </a:r>
            <a:r>
              <a:rPr lang="en-US" sz="2400" dirty="0" smtClean="0">
                <a:solidFill>
                  <a:srgbClr val="FFCC66"/>
                </a:solidFill>
                <a:effectLst>
                  <a:outerShdw blurRad="50800" dist="38100" algn="l" rotWithShape="0">
                    <a:prstClr val="black">
                      <a:alpha val="40000"/>
                    </a:prstClr>
                  </a:outerShdw>
                </a:effectLst>
              </a:rPr>
              <a:t>showing:</a:t>
            </a:r>
          </a:p>
          <a:p>
            <a:pPr>
              <a:buFont typeface="+mj-lt"/>
              <a:buAutoNum type="arabicPeriod"/>
            </a:pPr>
            <a:r>
              <a:rPr lang="en-US" sz="2400" dirty="0" smtClean="0">
                <a:solidFill>
                  <a:srgbClr val="EEECE1"/>
                </a:solidFill>
                <a:effectLst>
                  <a:outerShdw blurRad="50800" dist="38100" algn="l" rotWithShape="0">
                    <a:prstClr val="black">
                      <a:alpha val="40000"/>
                    </a:prstClr>
                  </a:outerShdw>
                </a:effectLst>
              </a:rPr>
              <a:t>The </a:t>
            </a:r>
            <a:r>
              <a:rPr lang="en-US" sz="2400" dirty="0" err="1" smtClean="0">
                <a:solidFill>
                  <a:srgbClr val="EEECE1"/>
                </a:solidFill>
                <a:effectLst>
                  <a:outerShdw blurRad="50800" dist="38100" algn="l" rotWithShape="0">
                    <a:prstClr val="black">
                      <a:alpha val="40000"/>
                    </a:prstClr>
                  </a:outerShdw>
                </a:effectLst>
              </a:rPr>
              <a:t>movant</a:t>
            </a:r>
            <a:r>
              <a:rPr lang="en-US" sz="2400" dirty="0" smtClean="0">
                <a:solidFill>
                  <a:srgbClr val="EEECE1"/>
                </a:solidFill>
                <a:effectLst>
                  <a:outerShdw blurRad="50800" dist="38100" algn="l" rotWithShape="0">
                    <a:prstClr val="black">
                      <a:alpha val="40000"/>
                    </a:prstClr>
                  </a:outerShdw>
                </a:effectLst>
              </a:rPr>
              <a:t> is the holder of the note and mortgage, or is a party entitled to enforce the instrument;</a:t>
            </a:r>
          </a:p>
        </p:txBody>
      </p:sp>
    </p:spTree>
    <p:extLst>
      <p:ext uri="{BB962C8B-B14F-4D97-AF65-F5344CB8AC3E}">
        <p14:creationId xmlns:p14="http://schemas.microsoft.com/office/powerpoint/2010/main" val="15690696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solidFill>
                  <a:srgbClr val="FFCC66"/>
                </a:solidFill>
              </a:rPr>
              <a:t>Basic Requirements</a:t>
            </a:r>
            <a:endParaRPr lang="en-US" dirty="0">
              <a:solidFill>
                <a:srgbClr val="FFCC66"/>
              </a:solidFill>
            </a:endParaRPr>
          </a:p>
        </p:txBody>
      </p:sp>
      <p:sp>
        <p:nvSpPr>
          <p:cNvPr id="5" name="Content Placeholder 4"/>
          <p:cNvSpPr>
            <a:spLocks noGrp="1"/>
          </p:cNvSpPr>
          <p:nvPr>
            <p:ph idx="1"/>
          </p:nvPr>
        </p:nvSpPr>
        <p:spPr>
          <a:xfrm>
            <a:off x="457200" y="1295400"/>
            <a:ext cx="8229600" cy="4830763"/>
          </a:xfrm>
        </p:spPr>
        <p:txBody>
          <a:bodyPr/>
          <a:lstStyle/>
          <a:p>
            <a:pPr>
              <a:buNone/>
            </a:pPr>
            <a:r>
              <a:rPr lang="en-US" sz="2400" dirty="0" smtClean="0">
                <a:solidFill>
                  <a:srgbClr val="FFCC66"/>
                </a:solidFill>
                <a:effectLst>
                  <a:outerShdw blurRad="50800" dist="38100" dir="2700000" algn="tl" rotWithShape="0">
                    <a:prstClr val="black">
                      <a:alpha val="40000"/>
                    </a:prstClr>
                  </a:outerShdw>
                </a:effectLst>
              </a:rPr>
              <a:t>“…in order to properly </a:t>
            </a:r>
            <a:r>
              <a:rPr lang="en-US" sz="2400" dirty="0" smtClean="0">
                <a:solidFill>
                  <a:srgbClr val="EEECE1"/>
                </a:solidFill>
                <a:effectLst>
                  <a:outerShdw blurRad="50800" dist="38100" dir="2700000" algn="tl" rotWithShape="0">
                    <a:prstClr val="black">
                      <a:alpha val="40000"/>
                    </a:prstClr>
                  </a:outerShdw>
                </a:effectLst>
              </a:rPr>
              <a:t>support a motion for summary judgment </a:t>
            </a:r>
            <a:r>
              <a:rPr lang="en-US" sz="2400" dirty="0" smtClean="0">
                <a:solidFill>
                  <a:srgbClr val="FFCC66"/>
                </a:solidFill>
                <a:effectLst>
                  <a:outerShdw blurRad="50800" dist="38100" dir="2700000" algn="tl" rotWithShape="0">
                    <a:prstClr val="black">
                      <a:alpha val="40000"/>
                    </a:prstClr>
                  </a:outerShdw>
                </a:effectLst>
              </a:rPr>
              <a:t>in a foreclosure action, a </a:t>
            </a:r>
            <a:r>
              <a:rPr lang="en-US" sz="2400" dirty="0" smtClean="0">
                <a:solidFill>
                  <a:srgbClr val="EEECE1"/>
                </a:solidFill>
                <a:effectLst>
                  <a:outerShdw blurRad="50800" dist="38100" dir="2700000" algn="tl" rotWithShape="0">
                    <a:prstClr val="black">
                      <a:alpha val="40000"/>
                    </a:prstClr>
                  </a:outerShdw>
                </a:effectLst>
              </a:rPr>
              <a:t>plaintiff must present evidentiary-quality materials</a:t>
            </a:r>
            <a:r>
              <a:rPr lang="en-US" sz="2400" dirty="0" smtClean="0">
                <a:solidFill>
                  <a:srgbClr val="993300"/>
                </a:solidFill>
                <a:effectLst>
                  <a:outerShdw blurRad="50800" dist="38100" dir="2700000" algn="tl" rotWithShape="0">
                    <a:prstClr val="black">
                      <a:alpha val="40000"/>
                    </a:prstClr>
                  </a:outerShdw>
                </a:effectLst>
              </a:rPr>
              <a:t> </a:t>
            </a:r>
            <a:r>
              <a:rPr lang="en-US" sz="2400" dirty="0" smtClean="0">
                <a:solidFill>
                  <a:srgbClr val="FFCC66"/>
                </a:solidFill>
                <a:effectLst>
                  <a:outerShdw blurRad="50800" dist="38100" dir="2700000" algn="tl" rotWithShape="0">
                    <a:prstClr val="black">
                      <a:alpha val="40000"/>
                    </a:prstClr>
                  </a:outerShdw>
                </a:effectLst>
              </a:rPr>
              <a:t>showing:</a:t>
            </a:r>
          </a:p>
          <a:p>
            <a:pPr>
              <a:buFont typeface="+mj-lt"/>
              <a:buAutoNum type="arabicPeriod"/>
            </a:pPr>
            <a:r>
              <a:rPr lang="en-US" sz="2400" dirty="0" smtClean="0">
                <a:solidFill>
                  <a:srgbClr val="FFCC66"/>
                </a:solidFill>
                <a:effectLst>
                  <a:outerShdw blurRad="50800" dist="38100" dir="2700000" algn="tl" rotWithShape="0">
                    <a:prstClr val="black">
                      <a:alpha val="40000"/>
                    </a:prstClr>
                  </a:outerShdw>
                </a:effectLst>
              </a:rPr>
              <a:t>The </a:t>
            </a:r>
            <a:r>
              <a:rPr lang="en-US" sz="2400" dirty="0" err="1" smtClean="0">
                <a:solidFill>
                  <a:srgbClr val="FFCC66"/>
                </a:solidFill>
                <a:effectLst>
                  <a:outerShdw blurRad="50800" dist="38100" dir="2700000" algn="tl" rotWithShape="0">
                    <a:prstClr val="black">
                      <a:alpha val="40000"/>
                    </a:prstClr>
                  </a:outerShdw>
                </a:effectLst>
              </a:rPr>
              <a:t>movant</a:t>
            </a:r>
            <a:r>
              <a:rPr lang="en-US" sz="2400" dirty="0" smtClean="0">
                <a:solidFill>
                  <a:srgbClr val="FFCC66"/>
                </a:solidFill>
                <a:effectLst>
                  <a:outerShdw blurRad="50800" dist="38100" dir="2700000" algn="tl" rotWithShape="0">
                    <a:prstClr val="black">
                      <a:alpha val="40000"/>
                    </a:prstClr>
                  </a:outerShdw>
                </a:effectLst>
              </a:rPr>
              <a:t> is the holder of the note and mortgage, or is a party entitled to enforce the instrument;</a:t>
            </a:r>
          </a:p>
          <a:p>
            <a:pPr>
              <a:buFont typeface="+mj-lt"/>
              <a:buAutoNum type="arabicPeriod"/>
            </a:pPr>
            <a:r>
              <a:rPr lang="en-US" sz="2400" dirty="0" smtClean="0">
                <a:solidFill>
                  <a:srgbClr val="EEECE1"/>
                </a:solidFill>
                <a:effectLst>
                  <a:outerShdw blurRad="50800" dist="38100" dir="2700000" algn="tl" rotWithShape="0">
                    <a:prstClr val="black">
                      <a:alpha val="40000"/>
                    </a:prstClr>
                  </a:outerShdw>
                </a:effectLst>
              </a:rPr>
              <a:t>if the movant is not the original mortgagee, the chain of assignments and transfer</a:t>
            </a:r>
            <a:r>
              <a:rPr lang="en-US" sz="2400" dirty="0" smtClean="0">
                <a:solidFill>
                  <a:srgbClr val="EEECE1"/>
                </a:solidFill>
                <a:effectLst>
                  <a:outerShdw blurRad="50800" dist="38100" dir="2700000" algn="tl" rotWithShape="0">
                    <a:prstClr val="black">
                      <a:alpha val="40000"/>
                    </a:prstClr>
                  </a:outerShdw>
                </a:effectLst>
              </a:rPr>
              <a:t>;</a:t>
            </a:r>
            <a:endParaRPr lang="en-US" sz="2400" dirty="0" smtClean="0">
              <a:solidFill>
                <a:srgbClr val="EEECE1"/>
              </a:solidFill>
              <a:effectLst>
                <a:outerShdw blurRad="50800" dist="38100" dir="2700000" algn="tl" rotWithShape="0">
                  <a:prstClr val="black">
                    <a:alpha val="40000"/>
                  </a:prstClr>
                </a:outerShdw>
              </a:effectLst>
            </a:endParaRPr>
          </a:p>
        </p:txBody>
      </p:sp>
    </p:spTree>
    <p:extLst>
      <p:ext uri="{BB962C8B-B14F-4D97-AF65-F5344CB8AC3E}">
        <p14:creationId xmlns:p14="http://schemas.microsoft.com/office/powerpoint/2010/main" val="40828879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solidFill>
                  <a:srgbClr val="FFCC66"/>
                </a:solidFill>
              </a:rPr>
              <a:t>Basic Requirements</a:t>
            </a:r>
            <a:endParaRPr lang="en-US" dirty="0">
              <a:solidFill>
                <a:srgbClr val="FFCC66"/>
              </a:solidFill>
            </a:endParaRPr>
          </a:p>
        </p:txBody>
      </p:sp>
      <p:sp>
        <p:nvSpPr>
          <p:cNvPr id="4" name="Content Placeholder 3"/>
          <p:cNvSpPr>
            <a:spLocks noGrp="1"/>
          </p:cNvSpPr>
          <p:nvPr>
            <p:ph idx="1"/>
          </p:nvPr>
        </p:nvSpPr>
        <p:spPr/>
        <p:txBody>
          <a:bodyPr/>
          <a:lstStyle/>
          <a:p>
            <a:pPr>
              <a:buNone/>
            </a:pPr>
            <a:r>
              <a:rPr lang="en-US" sz="2400" dirty="0" smtClean="0">
                <a:solidFill>
                  <a:srgbClr val="FFCC66"/>
                </a:solidFill>
                <a:effectLst>
                  <a:outerShdw blurRad="50800" dist="38100" algn="l" rotWithShape="0">
                    <a:prstClr val="black">
                      <a:alpha val="40000"/>
                    </a:prstClr>
                  </a:outerShdw>
                </a:effectLst>
              </a:rPr>
              <a:t>“…in order to properly </a:t>
            </a:r>
            <a:r>
              <a:rPr lang="en-US" sz="2400" dirty="0" smtClean="0">
                <a:solidFill>
                  <a:srgbClr val="EEECE1"/>
                </a:solidFill>
                <a:effectLst>
                  <a:outerShdw blurRad="50800" dist="38100" algn="l" rotWithShape="0">
                    <a:prstClr val="black">
                      <a:alpha val="40000"/>
                    </a:prstClr>
                  </a:outerShdw>
                </a:effectLst>
              </a:rPr>
              <a:t>support a motion for summary judgment </a:t>
            </a:r>
            <a:r>
              <a:rPr lang="en-US" sz="2400" dirty="0" smtClean="0">
                <a:solidFill>
                  <a:srgbClr val="FFCC66"/>
                </a:solidFill>
                <a:effectLst>
                  <a:outerShdw blurRad="50800" dist="38100" algn="l" rotWithShape="0">
                    <a:prstClr val="black">
                      <a:alpha val="40000"/>
                    </a:prstClr>
                  </a:outerShdw>
                </a:effectLst>
              </a:rPr>
              <a:t>in a foreclosure action, a </a:t>
            </a:r>
            <a:r>
              <a:rPr lang="en-US" sz="2400" dirty="0" smtClean="0">
                <a:solidFill>
                  <a:srgbClr val="EEECE1"/>
                </a:solidFill>
                <a:effectLst>
                  <a:outerShdw blurRad="50800" dist="38100" algn="l" rotWithShape="0">
                    <a:prstClr val="black">
                      <a:alpha val="40000"/>
                    </a:prstClr>
                  </a:outerShdw>
                </a:effectLst>
              </a:rPr>
              <a:t>plaintiff must present evidentiary-quality materials</a:t>
            </a:r>
            <a:r>
              <a:rPr lang="en-US" sz="2400" dirty="0" smtClean="0">
                <a:solidFill>
                  <a:srgbClr val="993300"/>
                </a:solidFill>
                <a:effectLst>
                  <a:outerShdw blurRad="50800" dist="38100" algn="l" rotWithShape="0">
                    <a:prstClr val="black">
                      <a:alpha val="40000"/>
                    </a:prstClr>
                  </a:outerShdw>
                </a:effectLst>
              </a:rPr>
              <a:t> </a:t>
            </a:r>
            <a:r>
              <a:rPr lang="en-US" sz="2400" dirty="0" smtClean="0">
                <a:solidFill>
                  <a:srgbClr val="FFCC66"/>
                </a:solidFill>
                <a:effectLst>
                  <a:outerShdw blurRad="50800" dist="38100" algn="l" rotWithShape="0">
                    <a:prstClr val="black">
                      <a:alpha val="40000"/>
                    </a:prstClr>
                  </a:outerShdw>
                </a:effectLst>
              </a:rPr>
              <a:t>showing:</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The </a:t>
            </a:r>
            <a:r>
              <a:rPr lang="en-US" sz="2400" dirty="0" err="1" smtClean="0">
                <a:solidFill>
                  <a:srgbClr val="FFCC66"/>
                </a:solidFill>
                <a:effectLst>
                  <a:outerShdw blurRad="50800" dist="38100" algn="l" rotWithShape="0">
                    <a:prstClr val="black">
                      <a:alpha val="40000"/>
                    </a:prstClr>
                  </a:outerShdw>
                </a:effectLst>
              </a:rPr>
              <a:t>movant</a:t>
            </a:r>
            <a:r>
              <a:rPr lang="en-US" sz="2400" dirty="0" smtClean="0">
                <a:solidFill>
                  <a:srgbClr val="FFCC66"/>
                </a:solidFill>
                <a:effectLst>
                  <a:outerShdw blurRad="50800" dist="38100" algn="l" rotWithShape="0">
                    <a:prstClr val="black">
                      <a:alpha val="40000"/>
                    </a:prstClr>
                  </a:outerShdw>
                </a:effectLst>
              </a:rPr>
              <a:t> is the holder of the note and mortgage, or is a party entitled to enforce the instrument;</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if the </a:t>
            </a:r>
            <a:r>
              <a:rPr lang="en-US" sz="2400" dirty="0" err="1" smtClean="0">
                <a:solidFill>
                  <a:srgbClr val="FFCC66"/>
                </a:solidFill>
                <a:effectLst>
                  <a:outerShdw blurRad="50800" dist="38100" algn="l" rotWithShape="0">
                    <a:prstClr val="black">
                      <a:alpha val="40000"/>
                    </a:prstClr>
                  </a:outerShdw>
                </a:effectLst>
              </a:rPr>
              <a:t>movant</a:t>
            </a:r>
            <a:r>
              <a:rPr lang="en-US" sz="2400" dirty="0" smtClean="0">
                <a:solidFill>
                  <a:srgbClr val="FFCC66"/>
                </a:solidFill>
                <a:effectLst>
                  <a:outerShdw blurRad="50800" dist="38100" algn="l" rotWithShape="0">
                    <a:prstClr val="black">
                      <a:alpha val="40000"/>
                    </a:prstClr>
                  </a:outerShdw>
                </a:effectLst>
              </a:rPr>
              <a:t> is not the original mortgagee, the chain of assignments and transfer;</a:t>
            </a:r>
          </a:p>
          <a:p>
            <a:pPr>
              <a:buFont typeface="+mj-lt"/>
              <a:buAutoNum type="arabicPeriod"/>
            </a:pPr>
            <a:r>
              <a:rPr lang="en-US" sz="2400" dirty="0" smtClean="0">
                <a:solidFill>
                  <a:srgbClr val="EEECE1"/>
                </a:solidFill>
                <a:effectLst>
                  <a:outerShdw blurRad="50800" dist="38100" algn="l" rotWithShape="0">
                    <a:prstClr val="black">
                      <a:alpha val="40000"/>
                    </a:prstClr>
                  </a:outerShdw>
                </a:effectLst>
              </a:rPr>
              <a:t>all conditions precedent have been met;</a:t>
            </a:r>
          </a:p>
          <a:p>
            <a:pPr>
              <a:buNone/>
            </a:pPr>
            <a:endParaRPr lang="en-US" sz="2400" dirty="0">
              <a:effectLst>
                <a:outerShdw blurRad="50800" dist="38100" algn="l" rotWithShape="0">
                  <a:prstClr val="black">
                    <a:alpha val="40000"/>
                  </a:prstClr>
                </a:outerShdw>
              </a:effectLst>
            </a:endParaRPr>
          </a:p>
        </p:txBody>
      </p:sp>
    </p:spTree>
    <p:extLst>
      <p:ext uri="{BB962C8B-B14F-4D97-AF65-F5344CB8AC3E}">
        <p14:creationId xmlns:p14="http://schemas.microsoft.com/office/powerpoint/2010/main" val="10252441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solidFill>
                  <a:srgbClr val="FFCC66"/>
                </a:solidFill>
              </a:rPr>
              <a:t>Basic Requirements</a:t>
            </a:r>
            <a:endParaRPr lang="en-US" dirty="0">
              <a:solidFill>
                <a:srgbClr val="FFCC66"/>
              </a:solidFill>
            </a:endParaRPr>
          </a:p>
        </p:txBody>
      </p:sp>
      <p:sp>
        <p:nvSpPr>
          <p:cNvPr id="4" name="Content Placeholder 3"/>
          <p:cNvSpPr>
            <a:spLocks noGrp="1"/>
          </p:cNvSpPr>
          <p:nvPr>
            <p:ph idx="1"/>
          </p:nvPr>
        </p:nvSpPr>
        <p:spPr>
          <a:xfrm>
            <a:off x="457200" y="1295400"/>
            <a:ext cx="8229600" cy="4830763"/>
          </a:xfrm>
        </p:spPr>
        <p:txBody>
          <a:bodyPr/>
          <a:lstStyle/>
          <a:p>
            <a:pPr>
              <a:buNone/>
            </a:pPr>
            <a:r>
              <a:rPr lang="en-US" sz="2400" dirty="0" smtClean="0">
                <a:solidFill>
                  <a:srgbClr val="FFCC66"/>
                </a:solidFill>
                <a:effectLst>
                  <a:outerShdw blurRad="50800" dist="38100" algn="l" rotWithShape="0">
                    <a:prstClr val="black">
                      <a:alpha val="40000"/>
                    </a:prstClr>
                  </a:outerShdw>
                </a:effectLst>
              </a:rPr>
              <a:t>“…in order to properly </a:t>
            </a:r>
            <a:r>
              <a:rPr lang="en-US" sz="2400" dirty="0" smtClean="0">
                <a:solidFill>
                  <a:srgbClr val="EEECE1"/>
                </a:solidFill>
                <a:effectLst>
                  <a:outerShdw blurRad="50800" dist="38100" algn="l" rotWithShape="0">
                    <a:prstClr val="black">
                      <a:alpha val="40000"/>
                    </a:prstClr>
                  </a:outerShdw>
                </a:effectLst>
              </a:rPr>
              <a:t>support a motion for summary judgment </a:t>
            </a:r>
            <a:r>
              <a:rPr lang="en-US" sz="2400" dirty="0" smtClean="0">
                <a:solidFill>
                  <a:srgbClr val="FFCC66"/>
                </a:solidFill>
                <a:effectLst>
                  <a:outerShdw blurRad="50800" dist="38100" algn="l" rotWithShape="0">
                    <a:prstClr val="black">
                      <a:alpha val="40000"/>
                    </a:prstClr>
                  </a:outerShdw>
                </a:effectLst>
              </a:rPr>
              <a:t>in a foreclosure action, a </a:t>
            </a:r>
            <a:r>
              <a:rPr lang="en-US" sz="2400" dirty="0" smtClean="0">
                <a:solidFill>
                  <a:srgbClr val="EEECE1"/>
                </a:solidFill>
                <a:effectLst>
                  <a:outerShdw blurRad="50800" dist="38100" algn="l" rotWithShape="0">
                    <a:prstClr val="black">
                      <a:alpha val="40000"/>
                    </a:prstClr>
                  </a:outerShdw>
                </a:effectLst>
              </a:rPr>
              <a:t>plaintiff must present evidentiary-quality materials </a:t>
            </a:r>
            <a:r>
              <a:rPr lang="en-US" sz="2400" dirty="0" smtClean="0">
                <a:solidFill>
                  <a:srgbClr val="FFCC66"/>
                </a:solidFill>
                <a:effectLst>
                  <a:outerShdw blurRad="50800" dist="38100" algn="l" rotWithShape="0">
                    <a:prstClr val="black">
                      <a:alpha val="40000"/>
                    </a:prstClr>
                  </a:outerShdw>
                </a:effectLst>
              </a:rPr>
              <a:t>showing:</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The </a:t>
            </a:r>
            <a:r>
              <a:rPr lang="en-US" sz="2400" dirty="0" err="1" smtClean="0">
                <a:solidFill>
                  <a:srgbClr val="FFCC66"/>
                </a:solidFill>
                <a:effectLst>
                  <a:outerShdw blurRad="50800" dist="38100" algn="l" rotWithShape="0">
                    <a:prstClr val="black">
                      <a:alpha val="40000"/>
                    </a:prstClr>
                  </a:outerShdw>
                </a:effectLst>
              </a:rPr>
              <a:t>movant</a:t>
            </a:r>
            <a:r>
              <a:rPr lang="en-US" sz="2400" dirty="0" smtClean="0">
                <a:solidFill>
                  <a:srgbClr val="FFCC66"/>
                </a:solidFill>
                <a:effectLst>
                  <a:outerShdw blurRad="50800" dist="38100" algn="l" rotWithShape="0">
                    <a:prstClr val="black">
                      <a:alpha val="40000"/>
                    </a:prstClr>
                  </a:outerShdw>
                </a:effectLst>
              </a:rPr>
              <a:t> is the holder of the note and mortgage, or is a party entitled to enforce the instrument;</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if the </a:t>
            </a:r>
            <a:r>
              <a:rPr lang="en-US" sz="2400" dirty="0" err="1" smtClean="0">
                <a:solidFill>
                  <a:srgbClr val="FFCC66"/>
                </a:solidFill>
                <a:effectLst>
                  <a:outerShdw blurRad="50800" dist="38100" algn="l" rotWithShape="0">
                    <a:prstClr val="black">
                      <a:alpha val="40000"/>
                    </a:prstClr>
                  </a:outerShdw>
                </a:effectLst>
              </a:rPr>
              <a:t>movant</a:t>
            </a:r>
            <a:r>
              <a:rPr lang="en-US" sz="2400" dirty="0" smtClean="0">
                <a:solidFill>
                  <a:srgbClr val="FFCC66"/>
                </a:solidFill>
                <a:effectLst>
                  <a:outerShdw blurRad="50800" dist="38100" algn="l" rotWithShape="0">
                    <a:prstClr val="black">
                      <a:alpha val="40000"/>
                    </a:prstClr>
                  </a:outerShdw>
                </a:effectLst>
              </a:rPr>
              <a:t> is not the original mortgagee, the chain of assignments and transfer;</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all conditions precedent have been met;</a:t>
            </a:r>
          </a:p>
          <a:p>
            <a:pPr>
              <a:buFont typeface="+mj-lt"/>
              <a:buAutoNum type="arabicPeriod"/>
            </a:pPr>
            <a:r>
              <a:rPr lang="en-US" sz="2400" dirty="0" smtClean="0">
                <a:solidFill>
                  <a:srgbClr val="EEECE1"/>
                </a:solidFill>
                <a:effectLst>
                  <a:outerShdw blurRad="50800" dist="38100" algn="l" rotWithShape="0">
                    <a:prstClr val="black">
                      <a:alpha val="40000"/>
                    </a:prstClr>
                  </a:outerShdw>
                </a:effectLst>
              </a:rPr>
              <a:t>the mortgagor is in default;</a:t>
            </a:r>
          </a:p>
          <a:p>
            <a:pPr>
              <a:buNone/>
            </a:pPr>
            <a:endParaRPr lang="en-US" sz="2400" dirty="0">
              <a:effectLst>
                <a:outerShdw blurRad="50800" dist="38100" algn="l" rotWithShape="0">
                  <a:prstClr val="black">
                    <a:alpha val="40000"/>
                  </a:prstClr>
                </a:outerShdw>
              </a:effectLst>
            </a:endParaRPr>
          </a:p>
        </p:txBody>
      </p:sp>
    </p:spTree>
    <p:extLst>
      <p:ext uri="{BB962C8B-B14F-4D97-AF65-F5344CB8AC3E}">
        <p14:creationId xmlns:p14="http://schemas.microsoft.com/office/powerpoint/2010/main" val="27379438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solidFill>
                  <a:srgbClr val="FFCC66"/>
                </a:solidFill>
              </a:rPr>
              <a:t>Basic Requirements</a:t>
            </a:r>
            <a:endParaRPr lang="en-US" dirty="0">
              <a:solidFill>
                <a:srgbClr val="FFCC66"/>
              </a:solidFill>
            </a:endParaRPr>
          </a:p>
        </p:txBody>
      </p:sp>
      <p:sp>
        <p:nvSpPr>
          <p:cNvPr id="4" name="Content Placeholder 3"/>
          <p:cNvSpPr>
            <a:spLocks noGrp="1"/>
          </p:cNvSpPr>
          <p:nvPr>
            <p:ph idx="1"/>
          </p:nvPr>
        </p:nvSpPr>
        <p:spPr/>
        <p:txBody>
          <a:bodyPr/>
          <a:lstStyle/>
          <a:p>
            <a:pPr>
              <a:buNone/>
            </a:pPr>
            <a:r>
              <a:rPr lang="en-US" sz="2400" dirty="0" smtClean="0">
                <a:solidFill>
                  <a:srgbClr val="FFCC66"/>
                </a:solidFill>
                <a:effectLst>
                  <a:outerShdw blurRad="50800" dist="38100" algn="l" rotWithShape="0">
                    <a:prstClr val="black">
                      <a:alpha val="40000"/>
                    </a:prstClr>
                  </a:outerShdw>
                </a:effectLst>
              </a:rPr>
              <a:t>“…in order to properly </a:t>
            </a:r>
            <a:r>
              <a:rPr lang="en-US" sz="2400" dirty="0" smtClean="0">
                <a:solidFill>
                  <a:srgbClr val="EEECE1"/>
                </a:solidFill>
                <a:effectLst>
                  <a:outerShdw blurRad="50800" dist="38100" algn="l" rotWithShape="0">
                    <a:prstClr val="black">
                      <a:alpha val="40000"/>
                    </a:prstClr>
                  </a:outerShdw>
                </a:effectLst>
              </a:rPr>
              <a:t>support a motion for summary judgment </a:t>
            </a:r>
            <a:r>
              <a:rPr lang="en-US" sz="2400" dirty="0" smtClean="0">
                <a:solidFill>
                  <a:srgbClr val="FFCC66"/>
                </a:solidFill>
                <a:effectLst>
                  <a:outerShdw blurRad="50800" dist="38100" algn="l" rotWithShape="0">
                    <a:prstClr val="black">
                      <a:alpha val="40000"/>
                    </a:prstClr>
                  </a:outerShdw>
                </a:effectLst>
              </a:rPr>
              <a:t>in a foreclosure action, a </a:t>
            </a:r>
            <a:r>
              <a:rPr lang="en-US" sz="2400" dirty="0" smtClean="0">
                <a:solidFill>
                  <a:srgbClr val="EEECE1"/>
                </a:solidFill>
                <a:effectLst>
                  <a:outerShdw blurRad="50800" dist="38100" algn="l" rotWithShape="0">
                    <a:prstClr val="black">
                      <a:alpha val="40000"/>
                    </a:prstClr>
                  </a:outerShdw>
                </a:effectLst>
              </a:rPr>
              <a:t>plaintiff must present evidentiary-quality materials</a:t>
            </a:r>
            <a:r>
              <a:rPr lang="en-US" sz="2400" dirty="0" smtClean="0">
                <a:solidFill>
                  <a:srgbClr val="993300"/>
                </a:solidFill>
                <a:effectLst>
                  <a:outerShdw blurRad="50800" dist="38100" algn="l" rotWithShape="0">
                    <a:prstClr val="black">
                      <a:alpha val="40000"/>
                    </a:prstClr>
                  </a:outerShdw>
                </a:effectLst>
              </a:rPr>
              <a:t> </a:t>
            </a:r>
            <a:r>
              <a:rPr lang="en-US" sz="2400" dirty="0" smtClean="0">
                <a:solidFill>
                  <a:srgbClr val="FFCC66"/>
                </a:solidFill>
                <a:effectLst>
                  <a:outerShdw blurRad="50800" dist="38100" algn="l" rotWithShape="0">
                    <a:prstClr val="black">
                      <a:alpha val="40000"/>
                    </a:prstClr>
                  </a:outerShdw>
                </a:effectLst>
              </a:rPr>
              <a:t>showing:</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The </a:t>
            </a:r>
            <a:r>
              <a:rPr lang="en-US" sz="2400" dirty="0" err="1" smtClean="0">
                <a:solidFill>
                  <a:srgbClr val="FFCC66"/>
                </a:solidFill>
                <a:effectLst>
                  <a:outerShdw blurRad="50800" dist="38100" algn="l" rotWithShape="0">
                    <a:prstClr val="black">
                      <a:alpha val="40000"/>
                    </a:prstClr>
                  </a:outerShdw>
                </a:effectLst>
              </a:rPr>
              <a:t>movant</a:t>
            </a:r>
            <a:r>
              <a:rPr lang="en-US" sz="2400" dirty="0" smtClean="0">
                <a:solidFill>
                  <a:srgbClr val="FFCC66"/>
                </a:solidFill>
                <a:effectLst>
                  <a:outerShdw blurRad="50800" dist="38100" algn="l" rotWithShape="0">
                    <a:prstClr val="black">
                      <a:alpha val="40000"/>
                    </a:prstClr>
                  </a:outerShdw>
                </a:effectLst>
              </a:rPr>
              <a:t> is the holder of the note and mortgage, or is a party entitled to enforce the instrument;</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if the </a:t>
            </a:r>
            <a:r>
              <a:rPr lang="en-US" sz="2400" dirty="0" err="1" smtClean="0">
                <a:solidFill>
                  <a:srgbClr val="FFCC66"/>
                </a:solidFill>
                <a:effectLst>
                  <a:outerShdw blurRad="50800" dist="38100" algn="l" rotWithShape="0">
                    <a:prstClr val="black">
                      <a:alpha val="40000"/>
                    </a:prstClr>
                  </a:outerShdw>
                </a:effectLst>
              </a:rPr>
              <a:t>movant</a:t>
            </a:r>
            <a:r>
              <a:rPr lang="en-US" sz="2400" dirty="0" smtClean="0">
                <a:solidFill>
                  <a:srgbClr val="FFCC66"/>
                </a:solidFill>
                <a:effectLst>
                  <a:outerShdw blurRad="50800" dist="38100" algn="l" rotWithShape="0">
                    <a:prstClr val="black">
                      <a:alpha val="40000"/>
                    </a:prstClr>
                  </a:outerShdw>
                </a:effectLst>
              </a:rPr>
              <a:t> is not the original mortgagee, the chain of assignments and transfer;</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all conditions precedent have been met;</a:t>
            </a:r>
          </a:p>
          <a:p>
            <a:pPr>
              <a:buFont typeface="+mj-lt"/>
              <a:buAutoNum type="arabicPeriod"/>
            </a:pPr>
            <a:r>
              <a:rPr lang="en-US" sz="2400" dirty="0" smtClean="0">
                <a:solidFill>
                  <a:srgbClr val="FFCC66"/>
                </a:solidFill>
                <a:effectLst>
                  <a:outerShdw blurRad="50800" dist="38100" algn="l" rotWithShape="0">
                    <a:prstClr val="black">
                      <a:alpha val="40000"/>
                    </a:prstClr>
                  </a:outerShdw>
                </a:effectLst>
              </a:rPr>
              <a:t>the mortgagor is in default; and</a:t>
            </a:r>
          </a:p>
          <a:p>
            <a:pPr>
              <a:buFont typeface="+mj-lt"/>
              <a:buAutoNum type="arabicPeriod"/>
            </a:pPr>
            <a:r>
              <a:rPr lang="en-US" sz="2400" dirty="0" smtClean="0">
                <a:solidFill>
                  <a:srgbClr val="EEECE1"/>
                </a:solidFill>
                <a:effectLst>
                  <a:outerShdw blurRad="50800" dist="38100" algn="l" rotWithShape="0">
                    <a:prstClr val="black">
                      <a:alpha val="40000"/>
                    </a:prstClr>
                  </a:outerShdw>
                </a:effectLst>
              </a:rPr>
              <a:t>the amount of principal and interest due.”</a:t>
            </a:r>
          </a:p>
          <a:p>
            <a:pPr>
              <a:buNone/>
            </a:pPr>
            <a:endParaRPr lang="en-US" dirty="0">
              <a:effectLst>
                <a:outerShdw blurRad="50800" dist="38100" algn="l" rotWithShape="0">
                  <a:prstClr val="black">
                    <a:alpha val="40000"/>
                  </a:prstClr>
                </a:outerShdw>
              </a:effectLst>
            </a:endParaRPr>
          </a:p>
        </p:txBody>
      </p:sp>
    </p:spTree>
    <p:extLst>
      <p:ext uri="{BB962C8B-B14F-4D97-AF65-F5344CB8AC3E}">
        <p14:creationId xmlns:p14="http://schemas.microsoft.com/office/powerpoint/2010/main" val="91841995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solidFill>
                  <a:srgbClr val="FFCC66"/>
                </a:solidFill>
              </a:rPr>
              <a:t>Requirements for Affidavits</a:t>
            </a:r>
            <a:endParaRPr lang="en-US" dirty="0">
              <a:solidFill>
                <a:srgbClr val="FFCC66"/>
              </a:solidFill>
            </a:endParaRPr>
          </a:p>
        </p:txBody>
      </p:sp>
      <p:sp>
        <p:nvSpPr>
          <p:cNvPr id="5" name="Content Placeholder 4"/>
          <p:cNvSpPr>
            <a:spLocks noGrp="1"/>
          </p:cNvSpPr>
          <p:nvPr>
            <p:ph idx="1"/>
          </p:nvPr>
        </p:nvSpPr>
        <p:spPr>
          <a:xfrm>
            <a:off x="457200" y="1371600"/>
            <a:ext cx="8229600" cy="4754563"/>
          </a:xfrm>
        </p:spPr>
        <p:txBody>
          <a:bodyPr/>
          <a:lstStyle/>
          <a:p>
            <a:pPr>
              <a:buNone/>
            </a:pPr>
            <a:r>
              <a:rPr lang="en-US" sz="2400" dirty="0" smtClean="0">
                <a:solidFill>
                  <a:srgbClr val="FFCC66"/>
                </a:solidFill>
                <a:effectLst>
                  <a:outerShdw blurRad="50800" dist="38100" algn="l" rotWithShape="0">
                    <a:prstClr val="black">
                      <a:alpha val="40000"/>
                    </a:prstClr>
                  </a:outerShdw>
                </a:effectLst>
              </a:rPr>
              <a:t>“The affidavits must show:</a:t>
            </a:r>
          </a:p>
          <a:p>
            <a:pPr marL="514350" indent="-514350">
              <a:buFont typeface="+mj-lt"/>
              <a:buAutoNum type="arabicPeriod"/>
            </a:pPr>
            <a:r>
              <a:rPr lang="en-US" sz="2400" dirty="0" smtClean="0">
                <a:solidFill>
                  <a:srgbClr val="FFCC66"/>
                </a:solidFill>
                <a:effectLst>
                  <a:outerShdw blurRad="50800" dist="38100" algn="l" rotWithShape="0">
                    <a:prstClr val="black">
                      <a:alpha val="40000"/>
                    </a:prstClr>
                  </a:outerShdw>
                </a:effectLst>
              </a:rPr>
              <a:t>the affiant is competent to testify;</a:t>
            </a:r>
          </a:p>
          <a:p>
            <a:pPr marL="514350" indent="-514350">
              <a:buFont typeface="+mj-lt"/>
              <a:buAutoNum type="arabicPeriod"/>
            </a:pPr>
            <a:r>
              <a:rPr lang="en-US" sz="2400" dirty="0" smtClean="0">
                <a:solidFill>
                  <a:srgbClr val="FFCC66"/>
                </a:solidFill>
                <a:effectLst>
                  <a:outerShdw blurRad="50800" dist="38100" algn="l" rotWithShape="0">
                    <a:prstClr val="black">
                      <a:alpha val="40000"/>
                    </a:prstClr>
                  </a:outerShdw>
                </a:effectLst>
              </a:rPr>
              <a:t>the affiant has personal knowledge of the facts, as shown by a statement of the operant facts sufficient for the court to infer the affiant has personal knowledge;</a:t>
            </a:r>
          </a:p>
          <a:p>
            <a:pPr marL="514350" indent="-514350">
              <a:buFont typeface="+mj-lt"/>
              <a:buAutoNum type="arabicPeriod"/>
            </a:pPr>
            <a:r>
              <a:rPr lang="en-US" sz="2400" dirty="0" smtClean="0">
                <a:solidFill>
                  <a:srgbClr val="FFCC66"/>
                </a:solidFill>
                <a:effectLst>
                  <a:outerShdw blurRad="50800" dist="38100" algn="l" rotWithShape="0">
                    <a:prstClr val="black">
                      <a:alpha val="40000"/>
                    </a:prstClr>
                  </a:outerShdw>
                </a:effectLst>
              </a:rPr>
              <a:t>the affiant must state he or she was able to compare the copy with the original and verify the copy is accurate, or explain why this cannot be done; and</a:t>
            </a:r>
          </a:p>
          <a:p>
            <a:pPr marL="514350" indent="-514350">
              <a:buFont typeface="+mj-lt"/>
              <a:buAutoNum type="arabicPeriod"/>
            </a:pPr>
            <a:r>
              <a:rPr lang="en-US" sz="2400" dirty="0" smtClean="0">
                <a:solidFill>
                  <a:srgbClr val="FFCC66"/>
                </a:solidFill>
                <a:effectLst>
                  <a:outerShdw blurRad="50800" dist="38100" algn="l" rotWithShape="0">
                    <a:prstClr val="black">
                      <a:alpha val="40000"/>
                    </a:prstClr>
                  </a:outerShdw>
                </a:effectLst>
              </a:rPr>
              <a:t>the affidavit must be notarized.</a:t>
            </a:r>
          </a:p>
          <a:p>
            <a:pPr marL="514350" indent="-514350">
              <a:buFont typeface="+mj-lt"/>
              <a:buAutoNum type="arabicPeriod"/>
            </a:pPr>
            <a:r>
              <a:rPr lang="en-US" sz="2400" dirty="0" smtClean="0">
                <a:solidFill>
                  <a:srgbClr val="FFCC66"/>
                </a:solidFill>
                <a:effectLst>
                  <a:outerShdw blurRad="50800" dist="38100" algn="l" rotWithShape="0">
                    <a:prstClr val="black">
                      <a:alpha val="40000"/>
                    </a:prstClr>
                  </a:outerShdw>
                </a:effectLst>
              </a:rPr>
              <a:t>Any documents the affidavit refers to must be attached to eh affidavit or served with the affidavit.”</a:t>
            </a:r>
          </a:p>
          <a:p>
            <a:pPr marL="514350" indent="-514350">
              <a:buFont typeface="+mj-lt"/>
              <a:buAutoNum type="arabicPeriod"/>
            </a:pPr>
            <a:endParaRPr lang="en-US" sz="2400" dirty="0">
              <a:solidFill>
                <a:srgbClr val="FFCC66"/>
              </a:solidFill>
              <a:effectLst>
                <a:outerShdw blurRad="50800" dist="38100" algn="l" rotWithShape="0">
                  <a:prstClr val="black">
                    <a:alpha val="40000"/>
                  </a:prstClr>
                </a:outerShdw>
              </a:effectLst>
            </a:endParaRPr>
          </a:p>
        </p:txBody>
      </p:sp>
    </p:spTree>
    <p:extLst>
      <p:ext uri="{BB962C8B-B14F-4D97-AF65-F5344CB8AC3E}">
        <p14:creationId xmlns:p14="http://schemas.microsoft.com/office/powerpoint/2010/main" val="39789750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sz="3600" dirty="0" smtClean="0">
                <a:solidFill>
                  <a:srgbClr val="FFCC66"/>
                </a:solidFill>
              </a:rPr>
              <a:t>Requirements for Documentary Evidence</a:t>
            </a:r>
            <a:endParaRPr lang="en-US" sz="3600" dirty="0">
              <a:solidFill>
                <a:srgbClr val="FFCC66"/>
              </a:solidFill>
            </a:endParaRPr>
          </a:p>
        </p:txBody>
      </p:sp>
      <p:sp>
        <p:nvSpPr>
          <p:cNvPr id="4" name="Content Placeholder 3"/>
          <p:cNvSpPr>
            <a:spLocks noGrp="1"/>
          </p:cNvSpPr>
          <p:nvPr>
            <p:ph idx="1"/>
          </p:nvPr>
        </p:nvSpPr>
        <p:spPr>
          <a:xfrm>
            <a:off x="457200" y="1295400"/>
            <a:ext cx="8229600" cy="4830763"/>
          </a:xfrm>
        </p:spPr>
        <p:txBody>
          <a:bodyPr/>
          <a:lstStyle/>
          <a:p>
            <a:pPr>
              <a:buNone/>
            </a:pPr>
            <a:r>
              <a:rPr lang="en-US" sz="2400" dirty="0" smtClean="0">
                <a:solidFill>
                  <a:srgbClr val="FFCC66"/>
                </a:solidFill>
                <a:effectLst>
                  <a:outerShdw blurRad="50800" dist="38100" algn="l" rotWithShape="0">
                    <a:prstClr val="black">
                      <a:alpha val="40000"/>
                    </a:prstClr>
                  </a:outerShdw>
                </a:effectLst>
              </a:rPr>
              <a:t>“</a:t>
            </a:r>
            <a:r>
              <a:rPr lang="en-US" sz="2200" dirty="0" smtClean="0">
                <a:solidFill>
                  <a:srgbClr val="FFCC66"/>
                </a:solidFill>
                <a:effectLst>
                  <a:outerShdw blurRad="50800" dist="38100" algn="l" rotWithShape="0">
                    <a:prstClr val="black">
                      <a:alpha val="40000"/>
                    </a:prstClr>
                  </a:outerShdw>
                </a:effectLst>
              </a:rPr>
              <a:t>The documentary evidence must be:</a:t>
            </a:r>
          </a:p>
          <a:p>
            <a:pPr marL="457200" indent="-457200">
              <a:buFont typeface="+mj-lt"/>
              <a:buAutoNum type="arabicPeriod"/>
            </a:pPr>
            <a:r>
              <a:rPr lang="en-US" sz="2200" dirty="0" smtClean="0">
                <a:solidFill>
                  <a:srgbClr val="FFCC66"/>
                </a:solidFill>
                <a:effectLst>
                  <a:outerShdw blurRad="50800" dist="38100" algn="l" rotWithShape="0">
                    <a:prstClr val="black">
                      <a:alpha val="40000"/>
                    </a:prstClr>
                  </a:outerShdw>
                </a:effectLst>
              </a:rPr>
              <a:t>certified copies of recorded documents; or</a:t>
            </a:r>
          </a:p>
          <a:p>
            <a:pPr marL="457200" indent="-457200">
              <a:buFont typeface="+mj-lt"/>
              <a:buAutoNum type="arabicPeriod"/>
            </a:pPr>
            <a:r>
              <a:rPr lang="en-US" sz="2200" dirty="0" smtClean="0">
                <a:solidFill>
                  <a:srgbClr val="FFCC66"/>
                </a:solidFill>
                <a:effectLst>
                  <a:outerShdw blurRad="50800" dist="38100" algn="l" rotWithShape="0">
                    <a:prstClr val="black">
                      <a:alpha val="40000"/>
                    </a:prstClr>
                  </a:outerShdw>
                </a:effectLst>
              </a:rPr>
              <a:t>if business records, must be accompanied by an affidavit attesting that they are business records kept in the regular course of business;</a:t>
            </a:r>
          </a:p>
          <a:p>
            <a:pPr marL="457200" indent="-457200">
              <a:buFont typeface="+mj-lt"/>
              <a:buAutoNum type="arabicPeriod"/>
            </a:pPr>
            <a:r>
              <a:rPr lang="en-US" sz="2200" dirty="0" smtClean="0">
                <a:solidFill>
                  <a:srgbClr val="FFCC66"/>
                </a:solidFill>
                <a:effectLst>
                  <a:outerShdw blurRad="50800" dist="38100" algn="l" rotWithShape="0">
                    <a:prstClr val="black">
                      <a:alpha val="40000"/>
                    </a:prstClr>
                  </a:outerShdw>
                </a:effectLst>
              </a:rPr>
              <a:t>the affiant must be familiar with the compiling and retrieval of the records;</a:t>
            </a:r>
          </a:p>
          <a:p>
            <a:pPr marL="457200" indent="-457200">
              <a:buFont typeface="+mj-lt"/>
              <a:buAutoNum type="arabicPeriod"/>
            </a:pPr>
            <a:r>
              <a:rPr lang="en-US" sz="2200" dirty="0" smtClean="0">
                <a:solidFill>
                  <a:srgbClr val="FFCC66"/>
                </a:solidFill>
                <a:effectLst>
                  <a:outerShdw blurRad="50800" dist="38100" algn="l" rotWithShape="0">
                    <a:prstClr val="black">
                      <a:alpha val="40000"/>
                    </a:prstClr>
                  </a:outerShdw>
                </a:effectLst>
              </a:rPr>
              <a:t>the affiant must state the records are compiled at or near the occurrence of each event by persons with knowledge of said events; and</a:t>
            </a:r>
          </a:p>
          <a:p>
            <a:pPr marL="457200" indent="-457200">
              <a:buFont typeface="+mj-lt"/>
              <a:buAutoNum type="arabicPeriod"/>
            </a:pPr>
            <a:r>
              <a:rPr lang="en-US" sz="2200" dirty="0" smtClean="0">
                <a:solidFill>
                  <a:srgbClr val="FFCC66"/>
                </a:solidFill>
                <a:effectLst>
                  <a:outerShdw blurRad="50800" dist="38100" algn="l" rotWithShape="0">
                    <a:prstClr val="black">
                      <a:alpha val="40000"/>
                    </a:prstClr>
                  </a:outerShdw>
                </a:effectLst>
              </a:rPr>
              <a:t>The records must be authenticated by the custodian of the records or by another witness who has personal knowledge of the records.</a:t>
            </a:r>
          </a:p>
          <a:p>
            <a:pPr marL="457200" indent="-457200">
              <a:buFont typeface="+mj-lt"/>
              <a:buAutoNum type="arabicPeriod"/>
            </a:pPr>
            <a:endParaRPr lang="en-US" sz="2400" dirty="0">
              <a:solidFill>
                <a:srgbClr val="FFCC66"/>
              </a:solidFill>
              <a:effectLst>
                <a:outerShdw blurRad="50800" dist="38100" algn="l" rotWithShape="0">
                  <a:prstClr val="black">
                    <a:alpha val="40000"/>
                  </a:prstClr>
                </a:outerShdw>
              </a:effectLst>
            </a:endParaRPr>
          </a:p>
        </p:txBody>
      </p:sp>
    </p:spTree>
    <p:extLst>
      <p:ext uri="{BB962C8B-B14F-4D97-AF65-F5344CB8AC3E}">
        <p14:creationId xmlns:p14="http://schemas.microsoft.com/office/powerpoint/2010/main" val="427592790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1227</TotalTime>
  <Words>759</Words>
  <Application>Microsoft Macintosh PowerPoint</Application>
  <PresentationFormat>On-screen Show (4:3)</PresentationFormat>
  <Paragraphs>58</Paragraphs>
  <Slides>11</Slides>
  <Notes>10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Wachovia Bank of Delaware, N.A.  v.  Jackson Court of Appeals for the Fifth Appellate District of Ohio</vt:lpstr>
      <vt:lpstr>Key Issues</vt:lpstr>
      <vt:lpstr>Basic Requirements</vt:lpstr>
      <vt:lpstr>Basic Requirements</vt:lpstr>
      <vt:lpstr>Basic Requirements</vt:lpstr>
      <vt:lpstr>Basic Requirements</vt:lpstr>
      <vt:lpstr>Basic Requirements</vt:lpstr>
      <vt:lpstr>Requirements for Affidavits</vt:lpstr>
      <vt:lpstr>Requirements for Documentary Evidence</vt:lpstr>
      <vt:lpstr>It’s a Checklist, Not a Menu</vt:lpstr>
      <vt:lpstr>Max Gardner </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Mike</dc:creator>
  <cp:lastModifiedBy>Bob Godnik</cp:lastModifiedBy>
  <cp:revision>138</cp:revision>
  <dcterms:created xsi:type="dcterms:W3CDTF">2011-05-21T21:25:00Z</dcterms:created>
  <dcterms:modified xsi:type="dcterms:W3CDTF">2011-11-07T16:57:46Z</dcterms:modified>
</cp:coreProperties>
</file>